
<file path=[Content_Types].xml><?xml version="1.0" encoding="utf-8"?>
<Types xmlns="http://schemas.openxmlformats.org/package/2006/content-types">
  <Default Extension="jpeg" ContentType="image/jpeg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5"/>
    <p:sldId id="257" r:id="rId36"/>
    <p:sldId id="258" r:id="rId37"/>
    <p:sldId id="259" r:id="rId38"/>
    <p:sldId id="260" r:id="rId39"/>
    <p:sldId id="261" r:id="rId40"/>
    <p:sldId id="262" r:id="rId41"/>
    <p:sldId id="263" r:id="rId42"/>
    <p:sldId id="264" r:id="rId43"/>
    <p:sldId id="265" r:id="rId44"/>
    <p:sldId id="266" r:id="rId45"/>
    <p:sldId id="267" r:id="rId46"/>
    <p:sldId id="268" r:id="rId47"/>
    <p:sldId id="269" r:id="rId48"/>
    <p:sldId id="270" r:id="rId49"/>
    <p:sldId id="271" r:id="rId50"/>
    <p:sldId id="272" r:id="rId51"/>
    <p:sldId id="273" r:id="rId52"/>
    <p:sldId id="274" r:id="rId53"/>
    <p:sldId id="275" r:id="rId54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Extra Bold" charset="1" panose="020B0906030804020204"/>
      <p:regular r:id="rId10"/>
    </p:embeddedFont>
    <p:embeddedFont>
      <p:font typeface="Open Sans Extra Bold Italics" charset="1" panose="020B0906030804020204"/>
      <p:regular r:id="rId11"/>
    </p:embeddedFont>
    <p:embeddedFont>
      <p:font typeface="Bank Gothic Light" charset="1" panose="020B0607020203060204"/>
      <p:regular r:id="rId12"/>
    </p:embeddedFont>
    <p:embeddedFont>
      <p:font typeface="Bank Gothic Medium" charset="1" panose="020B0807020203060204"/>
      <p:regular r:id="rId13"/>
    </p:embeddedFont>
    <p:embeddedFont>
      <p:font typeface="Saira" charset="1" panose="00000500000000000000"/>
      <p:regular r:id="rId14"/>
    </p:embeddedFont>
    <p:embeddedFont>
      <p:font typeface="Saira Bold" charset="1" panose="00000800000000000000"/>
      <p:regular r:id="rId15"/>
    </p:embeddedFont>
    <p:embeddedFont>
      <p:font typeface="Saira Thin" charset="1" panose="00000300000000000000"/>
      <p:regular r:id="rId16"/>
    </p:embeddedFont>
    <p:embeddedFont>
      <p:font typeface="Saira Extra-Light" charset="1" panose="00000300000000000000"/>
      <p:regular r:id="rId17"/>
    </p:embeddedFont>
    <p:embeddedFont>
      <p:font typeface="Saira Light" charset="1" panose="00000400000000000000"/>
      <p:regular r:id="rId18"/>
    </p:embeddedFont>
    <p:embeddedFont>
      <p:font typeface="Saira Medium" charset="1" panose="00000600000000000000"/>
      <p:regular r:id="rId19"/>
    </p:embeddedFont>
    <p:embeddedFont>
      <p:font typeface="Saira Semi-Bold" charset="1" panose="00000700000000000000"/>
      <p:regular r:id="rId20"/>
    </p:embeddedFont>
    <p:embeddedFont>
      <p:font typeface="Saira Ultra-Bold" charset="1" panose="00000900000000000000"/>
      <p:regular r:id="rId21"/>
    </p:embeddedFont>
    <p:embeddedFont>
      <p:font typeface="Saira Heavy" charset="1" panose="00000A00000000000000"/>
      <p:regular r:id="rId22"/>
    </p:embeddedFont>
    <p:embeddedFont>
      <p:font typeface="Open Sauce" charset="1" panose="00000500000000000000"/>
      <p:regular r:id="rId23"/>
    </p:embeddedFont>
    <p:embeddedFont>
      <p:font typeface="Open Sauce Bold" charset="1" panose="00000800000000000000"/>
      <p:regular r:id="rId24"/>
    </p:embeddedFont>
    <p:embeddedFont>
      <p:font typeface="Open Sauce Italics" charset="1" panose="00000500000000000000"/>
      <p:regular r:id="rId25"/>
    </p:embeddedFont>
    <p:embeddedFont>
      <p:font typeface="Open Sauce Bold Italics" charset="1" panose="00000800000000000000"/>
      <p:regular r:id="rId26"/>
    </p:embeddedFont>
    <p:embeddedFont>
      <p:font typeface="Open Sauce Light" charset="1" panose="00000400000000000000"/>
      <p:regular r:id="rId27"/>
    </p:embeddedFont>
    <p:embeddedFont>
      <p:font typeface="Open Sauce Light Italics" charset="1" panose="00000400000000000000"/>
      <p:regular r:id="rId28"/>
    </p:embeddedFont>
    <p:embeddedFont>
      <p:font typeface="Open Sauce Medium" charset="1" panose="00000600000000000000"/>
      <p:regular r:id="rId29"/>
    </p:embeddedFont>
    <p:embeddedFont>
      <p:font typeface="Open Sauce Medium Italics" charset="1" panose="00000600000000000000"/>
      <p:regular r:id="rId30"/>
    </p:embeddedFont>
    <p:embeddedFont>
      <p:font typeface="Open Sauce Semi-Bold" charset="1" panose="00000700000000000000"/>
      <p:regular r:id="rId31"/>
    </p:embeddedFont>
    <p:embeddedFont>
      <p:font typeface="Open Sauce Semi-Bold Italics" charset="1" panose="00000700000000000000"/>
      <p:regular r:id="rId32"/>
    </p:embeddedFont>
    <p:embeddedFont>
      <p:font typeface="Open Sauce Heavy" charset="1" panose="00000A00000000000000"/>
      <p:regular r:id="rId33"/>
    </p:embeddedFont>
    <p:embeddedFont>
      <p:font typeface="Open Sauce Heavy Italics" charset="1" panose="00000A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slides/slide1.xml" Type="http://schemas.openxmlformats.org/officeDocument/2006/relationships/slide"/><Relationship Id="rId36" Target="slides/slide2.xml" Type="http://schemas.openxmlformats.org/officeDocument/2006/relationships/slide"/><Relationship Id="rId37" Target="slides/slide3.xml" Type="http://schemas.openxmlformats.org/officeDocument/2006/relationships/slide"/><Relationship Id="rId38" Target="slides/slide4.xml" Type="http://schemas.openxmlformats.org/officeDocument/2006/relationships/slide"/><Relationship Id="rId39" Target="slides/slide5.xml" Type="http://schemas.openxmlformats.org/officeDocument/2006/relationships/slide"/><Relationship Id="rId4" Target="theme/theme1.xml" Type="http://schemas.openxmlformats.org/officeDocument/2006/relationships/theme"/><Relationship Id="rId40" Target="slides/slide6.xml" Type="http://schemas.openxmlformats.org/officeDocument/2006/relationships/slide"/><Relationship Id="rId41" Target="slides/slide7.xml" Type="http://schemas.openxmlformats.org/officeDocument/2006/relationships/slide"/><Relationship Id="rId42" Target="slides/slide8.xml" Type="http://schemas.openxmlformats.org/officeDocument/2006/relationships/slide"/><Relationship Id="rId43" Target="slides/slide9.xml" Type="http://schemas.openxmlformats.org/officeDocument/2006/relationships/slide"/><Relationship Id="rId44" Target="slides/slide10.xml" Type="http://schemas.openxmlformats.org/officeDocument/2006/relationships/slide"/><Relationship Id="rId45" Target="slides/slide11.xml" Type="http://schemas.openxmlformats.org/officeDocument/2006/relationships/slide"/><Relationship Id="rId46" Target="slides/slide12.xml" Type="http://schemas.openxmlformats.org/officeDocument/2006/relationships/slide"/><Relationship Id="rId47" Target="slides/slide13.xml" Type="http://schemas.openxmlformats.org/officeDocument/2006/relationships/slide"/><Relationship Id="rId48" Target="slides/slide14.xml" Type="http://schemas.openxmlformats.org/officeDocument/2006/relationships/slide"/><Relationship Id="rId49" Target="slides/slide15.xml" Type="http://schemas.openxmlformats.org/officeDocument/2006/relationships/slide"/><Relationship Id="rId5" Target="tableStyles.xml" Type="http://schemas.openxmlformats.org/officeDocument/2006/relationships/tableStyles"/><Relationship Id="rId50" Target="slides/slide16.xml" Type="http://schemas.openxmlformats.org/officeDocument/2006/relationships/slide"/><Relationship Id="rId51" Target="slides/slide17.xml" Type="http://schemas.openxmlformats.org/officeDocument/2006/relationships/slide"/><Relationship Id="rId52" Target="slides/slide18.xml" Type="http://schemas.openxmlformats.org/officeDocument/2006/relationships/slide"/><Relationship Id="rId53" Target="slides/slide19.xml" Type="http://schemas.openxmlformats.org/officeDocument/2006/relationships/slide"/><Relationship Id="rId54" Target="slides/slide20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4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png" Type="http://schemas.openxmlformats.org/officeDocument/2006/relationships/image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Relationship Id="rId6" Target="../media/image20.jpeg" Type="http://schemas.openxmlformats.org/officeDocument/2006/relationships/image"/><Relationship Id="rId7" Target="../media/image21.jpeg" Type="http://schemas.openxmlformats.org/officeDocument/2006/relationships/image"/><Relationship Id="rId8" Target="../media/image22.jpeg" Type="http://schemas.openxmlformats.org/officeDocument/2006/relationships/image"/><Relationship Id="rId9" Target="../media/image2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25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1.png" Type="http://schemas.openxmlformats.org/officeDocument/2006/relationships/image"/><Relationship Id="rId4" Target="../media/image2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24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37.png" Type="http://schemas.openxmlformats.org/officeDocument/2006/relationships/image"/><Relationship Id="rId12" Target="../media/image38.svg" Type="http://schemas.openxmlformats.org/officeDocument/2006/relationships/image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32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39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26.png" Type="http://schemas.openxmlformats.org/officeDocument/2006/relationships/image"/><Relationship Id="rId5" Target="../media/image40.jpeg" Type="http://schemas.openxmlformats.org/officeDocument/2006/relationships/image"/><Relationship Id="rId6" Target="../media/image41.jpeg" Type="http://schemas.openxmlformats.org/officeDocument/2006/relationships/image"/><Relationship Id="rId7" Target="../media/image4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43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75313" y="-441650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2" y="0"/>
                </a:lnTo>
                <a:lnTo>
                  <a:pt x="85948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47936" y="457171"/>
            <a:ext cx="3597471" cy="3444579"/>
          </a:xfrm>
          <a:custGeom>
            <a:avLst/>
            <a:gdLst/>
            <a:ahLst/>
            <a:cxnLst/>
            <a:rect r="r" b="b" t="t" l="l"/>
            <a:pathLst>
              <a:path h="3444579" w="3597471">
                <a:moveTo>
                  <a:pt x="0" y="0"/>
                </a:moveTo>
                <a:lnTo>
                  <a:pt x="3597471" y="0"/>
                </a:lnTo>
                <a:lnTo>
                  <a:pt x="3597471" y="3444579"/>
                </a:lnTo>
                <a:lnTo>
                  <a:pt x="0" y="34445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46731" y="2842845"/>
            <a:ext cx="8872884" cy="8229600"/>
          </a:xfrm>
          <a:custGeom>
            <a:avLst/>
            <a:gdLst/>
            <a:ahLst/>
            <a:cxnLst/>
            <a:rect r="r" b="b" t="t" l="l"/>
            <a:pathLst>
              <a:path h="8229600" w="8872884">
                <a:moveTo>
                  <a:pt x="0" y="0"/>
                </a:moveTo>
                <a:lnTo>
                  <a:pt x="8872884" y="0"/>
                </a:lnTo>
                <a:lnTo>
                  <a:pt x="88728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85986" y="2198441"/>
            <a:ext cx="8872884" cy="8229600"/>
          </a:xfrm>
          <a:custGeom>
            <a:avLst/>
            <a:gdLst/>
            <a:ahLst/>
            <a:cxnLst/>
            <a:rect r="r" b="b" t="t" l="l"/>
            <a:pathLst>
              <a:path h="8229600" w="8872884">
                <a:moveTo>
                  <a:pt x="0" y="0"/>
                </a:moveTo>
                <a:lnTo>
                  <a:pt x="8872884" y="0"/>
                </a:lnTo>
                <a:lnTo>
                  <a:pt x="88728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1168629" y="8616660"/>
            <a:ext cx="15653798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7124017" y="1619653"/>
            <a:ext cx="13718306" cy="7767235"/>
          </a:xfrm>
          <a:custGeom>
            <a:avLst/>
            <a:gdLst/>
            <a:ahLst/>
            <a:cxnLst/>
            <a:rect r="r" b="b" t="t" l="l"/>
            <a:pathLst>
              <a:path h="7767235" w="13718306">
                <a:moveTo>
                  <a:pt x="0" y="0"/>
                </a:moveTo>
                <a:lnTo>
                  <a:pt x="13718306" y="0"/>
                </a:lnTo>
                <a:lnTo>
                  <a:pt x="13718306" y="7767235"/>
                </a:lnTo>
                <a:lnTo>
                  <a:pt x="0" y="776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8814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692366"/>
            <a:ext cx="11357286" cy="3451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89"/>
              </a:lnSpc>
            </a:pPr>
            <a:r>
              <a:rPr lang="en-US" sz="14594" spc="-1911">
                <a:solidFill>
                  <a:srgbClr val="FFFFFF"/>
                </a:solidFill>
                <a:latin typeface="Bank Gothic"/>
              </a:rPr>
              <a:t>POS </a:t>
            </a:r>
          </a:p>
          <a:p>
            <a:pPr>
              <a:lnSpc>
                <a:spcPts val="12989"/>
              </a:lnSpc>
            </a:pPr>
            <a:r>
              <a:rPr lang="en-US" sz="14594" spc="-1911">
                <a:solidFill>
                  <a:srgbClr val="FFFFFF"/>
                </a:solidFill>
                <a:latin typeface="Bank Gothic"/>
              </a:rPr>
              <a:t>NHÀ HÀNG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62323" y="5235427"/>
            <a:ext cx="10890040" cy="48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74"/>
              </a:lnSpc>
            </a:pPr>
            <a:r>
              <a:rPr lang="en-US" sz="2910">
                <a:solidFill>
                  <a:srgbClr val="FFFFFF"/>
                </a:solidFill>
                <a:latin typeface="Saira"/>
              </a:rPr>
              <a:t>Giải pháp tối ưu cho nhà quản lý, nhân viên nhà hàng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62323" y="798497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300194" y="1268668"/>
            <a:ext cx="11749556" cy="7749664"/>
            <a:chOff x="0" y="0"/>
            <a:chExt cx="3094533" cy="20410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94533" cy="2041064"/>
            </a:xfrm>
            <a:custGeom>
              <a:avLst/>
              <a:gdLst/>
              <a:ahLst/>
              <a:cxnLst/>
              <a:rect r="r" b="b" t="t" l="l"/>
              <a:pathLst>
                <a:path h="2041064" w="3094533">
                  <a:moveTo>
                    <a:pt x="16473" y="0"/>
                  </a:moveTo>
                  <a:lnTo>
                    <a:pt x="3078061" y="0"/>
                  </a:lnTo>
                  <a:cubicBezTo>
                    <a:pt x="3082429" y="0"/>
                    <a:pt x="3086619" y="1736"/>
                    <a:pt x="3089709" y="4825"/>
                  </a:cubicBezTo>
                  <a:cubicBezTo>
                    <a:pt x="3092798" y="7914"/>
                    <a:pt x="3094533" y="12104"/>
                    <a:pt x="3094533" y="16473"/>
                  </a:cubicBezTo>
                  <a:lnTo>
                    <a:pt x="3094533" y="2024591"/>
                  </a:lnTo>
                  <a:cubicBezTo>
                    <a:pt x="3094533" y="2028960"/>
                    <a:pt x="3092798" y="2033150"/>
                    <a:pt x="3089709" y="2036239"/>
                  </a:cubicBezTo>
                  <a:cubicBezTo>
                    <a:pt x="3086619" y="2039328"/>
                    <a:pt x="3082429" y="2041064"/>
                    <a:pt x="3078061" y="2041064"/>
                  </a:cubicBezTo>
                  <a:lnTo>
                    <a:pt x="16473" y="2041064"/>
                  </a:lnTo>
                  <a:cubicBezTo>
                    <a:pt x="12104" y="2041064"/>
                    <a:pt x="7914" y="2039328"/>
                    <a:pt x="4825" y="2036239"/>
                  </a:cubicBezTo>
                  <a:cubicBezTo>
                    <a:pt x="1736" y="2033150"/>
                    <a:pt x="0" y="2028960"/>
                    <a:pt x="0" y="2024591"/>
                  </a:cubicBezTo>
                  <a:lnTo>
                    <a:pt x="0" y="16473"/>
                  </a:lnTo>
                  <a:cubicBezTo>
                    <a:pt x="0" y="12104"/>
                    <a:pt x="1736" y="7914"/>
                    <a:pt x="4825" y="4825"/>
                  </a:cubicBezTo>
                  <a:cubicBezTo>
                    <a:pt x="7914" y="1736"/>
                    <a:pt x="12104" y="0"/>
                    <a:pt x="164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094533" cy="2088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-427102" y="3244533"/>
            <a:ext cx="9146584" cy="5246370"/>
            <a:chOff x="0" y="0"/>
            <a:chExt cx="7981950" cy="45783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8862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5910336" y="7903177"/>
            <a:ext cx="1348964" cy="1348964"/>
            <a:chOff x="0" y="0"/>
            <a:chExt cx="1798619" cy="1798619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1798619" cy="1798619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79"/>
                  </a:lnSpc>
                </a:pPr>
              </a:p>
            </p:txBody>
          </p:sp>
        </p:grpSp>
        <p:sp>
          <p:nvSpPr>
            <p:cNvPr name="Freeform 20" id="20"/>
            <p:cNvSpPr/>
            <p:nvPr/>
          </p:nvSpPr>
          <p:spPr>
            <a:xfrm flipH="false" flipV="false" rot="0">
              <a:off x="623493" y="520234"/>
              <a:ext cx="628857" cy="783622"/>
            </a:xfrm>
            <a:custGeom>
              <a:avLst/>
              <a:gdLst/>
              <a:ahLst/>
              <a:cxnLst/>
              <a:rect r="r" b="b" t="t" l="l"/>
              <a:pathLst>
                <a:path h="783622" w="628857">
                  <a:moveTo>
                    <a:pt x="0" y="0"/>
                  </a:moveTo>
                  <a:lnTo>
                    <a:pt x="628856" y="0"/>
                  </a:lnTo>
                  <a:lnTo>
                    <a:pt x="628856" y="783622"/>
                  </a:lnTo>
                  <a:lnTo>
                    <a:pt x="0" y="783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AutoShape 21" id="21"/>
          <p:cNvSpPr/>
          <p:nvPr/>
        </p:nvSpPr>
        <p:spPr>
          <a:xfrm>
            <a:off x="8076046" y="4691551"/>
            <a:ext cx="8024194" cy="0"/>
          </a:xfrm>
          <a:prstGeom prst="line">
            <a:avLst/>
          </a:prstGeom>
          <a:ln cap="flat" w="9525">
            <a:solidFill>
              <a:srgbClr val="CCCCC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8057145" y="6635288"/>
            <a:ext cx="8024194" cy="0"/>
          </a:xfrm>
          <a:prstGeom prst="line">
            <a:avLst/>
          </a:prstGeom>
          <a:ln cap="flat" w="9525">
            <a:solidFill>
              <a:srgbClr val="CCCCC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3" id="23"/>
          <p:cNvSpPr txBox="true"/>
          <p:nvPr/>
        </p:nvSpPr>
        <p:spPr>
          <a:xfrm rot="0">
            <a:off x="9681421" y="3497365"/>
            <a:ext cx="7786516" cy="527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49"/>
              </a:lnSpc>
            </a:pPr>
            <a:r>
              <a:rPr lang="en-US" sz="2899">
                <a:solidFill>
                  <a:srgbClr val="555555"/>
                </a:solidFill>
                <a:latin typeface="Open Sauce Light"/>
              </a:rPr>
              <a:t>Giới thiệu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137553" y="3270353"/>
            <a:ext cx="1281073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840"/>
              </a:lnSpc>
            </a:pPr>
            <a:r>
              <a:rPr lang="en-US" sz="5600" spc="-812">
                <a:solidFill>
                  <a:srgbClr val="000000"/>
                </a:solidFill>
                <a:latin typeface="Bank Gothic Medium"/>
              </a:rPr>
              <a:t>01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681421" y="5447770"/>
            <a:ext cx="7786516" cy="527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49"/>
              </a:lnSpc>
            </a:pPr>
            <a:r>
              <a:rPr lang="en-US" sz="2899">
                <a:solidFill>
                  <a:srgbClr val="555555"/>
                </a:solidFill>
                <a:latin typeface="Open Sauce Light"/>
              </a:rPr>
              <a:t>POS nhà hàng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37553" y="5214090"/>
            <a:ext cx="1281073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840"/>
              </a:lnSpc>
            </a:pPr>
            <a:r>
              <a:rPr lang="en-US" sz="5600" spc="-812">
                <a:solidFill>
                  <a:srgbClr val="000000"/>
                </a:solidFill>
                <a:latin typeface="Bank Gothic Medium"/>
              </a:rPr>
              <a:t>02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81421" y="7238470"/>
            <a:ext cx="7786516" cy="527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49"/>
              </a:lnSpc>
            </a:pPr>
            <a:r>
              <a:rPr lang="en-US" sz="2899">
                <a:solidFill>
                  <a:srgbClr val="555555"/>
                </a:solidFill>
                <a:latin typeface="Open Sauce Light"/>
              </a:rPr>
              <a:t>Tổng kết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312144" y="6995266"/>
            <a:ext cx="110648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840"/>
              </a:lnSpc>
            </a:pPr>
            <a:r>
              <a:rPr lang="en-US" sz="5600" spc="-812">
                <a:solidFill>
                  <a:srgbClr val="000000"/>
                </a:solidFill>
                <a:latin typeface="Bank Gothic Medium"/>
              </a:rPr>
              <a:t>03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312144" y="2148522"/>
            <a:ext cx="12689927" cy="857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20"/>
              </a:lnSpc>
            </a:pPr>
            <a:r>
              <a:rPr lang="en-US" sz="8000" spc="-728">
                <a:solidFill>
                  <a:srgbClr val="000000"/>
                </a:solidFill>
                <a:latin typeface="Saira Medium"/>
              </a:rPr>
              <a:t>MỤC LỤC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203509" y="4535295"/>
            <a:ext cx="16153284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2590800" indent="-1295400" lvl="1">
              <a:lnSpc>
                <a:spcPts val="8400"/>
              </a:lnSpc>
              <a:spcBef>
                <a:spcPct val="0"/>
              </a:spcBef>
              <a:buAutoNum type="arabicPeriod" startAt="1"/>
            </a:pPr>
            <a:r>
              <a:rPr lang="en-US" sz="12000" spc="-1200">
                <a:solidFill>
                  <a:srgbClr val="FFFFFF"/>
                </a:solidFill>
                <a:latin typeface="Saira Medium"/>
              </a:rPr>
              <a:t>GIỚI THIỆU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621611" y="2048379"/>
            <a:ext cx="5246370" cy="524637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353902" y="1570915"/>
            <a:ext cx="8115300" cy="630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20"/>
              </a:lnSpc>
              <a:spcBef>
                <a:spcPct val="0"/>
              </a:spcBef>
            </a:pPr>
            <a:r>
              <a:rPr lang="en-US" sz="6028" spc="-235">
                <a:solidFill>
                  <a:srgbClr val="FFFFFF"/>
                </a:solidFill>
                <a:latin typeface="Saira Medium"/>
              </a:rPr>
              <a:t>1.1 VỀ DOANH NGHIỆP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52541" y="3268683"/>
            <a:ext cx="8496371" cy="6145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28272" indent="-314136" lvl="1">
              <a:lnSpc>
                <a:spcPts val="4074"/>
              </a:lnSpc>
              <a:buFont typeface="Arial"/>
              <a:buChar char="•"/>
            </a:pPr>
            <a:r>
              <a:rPr lang="en-US" sz="2910">
                <a:solidFill>
                  <a:srgbClr val="FFFFFF"/>
                </a:solidFill>
                <a:latin typeface="Saira"/>
              </a:rPr>
              <a:t>Với đội ngũ nhiều năm kinh nghiệm trong lĩnh vực nghiên cứu và phát triển hệ thông phần mềm</a:t>
            </a:r>
          </a:p>
          <a:p>
            <a:pPr marL="628272" indent="-314136" lvl="1">
              <a:lnSpc>
                <a:spcPts val="4074"/>
              </a:lnSpc>
              <a:buFont typeface="Arial"/>
              <a:buChar char="•"/>
            </a:pPr>
            <a:r>
              <a:rPr lang="en-US" sz="2910">
                <a:solidFill>
                  <a:srgbClr val="FFFFFF"/>
                </a:solidFill>
                <a:latin typeface="Saira"/>
              </a:rPr>
              <a:t>Có mặt trên toàn cầu với các đối tác lớn đặc biệt ở Đức, Canada, Mỹ...</a:t>
            </a:r>
          </a:p>
          <a:p>
            <a:pPr marL="628272" indent="-314136" lvl="1">
              <a:lnSpc>
                <a:spcPts val="4074"/>
              </a:lnSpc>
              <a:buFont typeface="Arial"/>
              <a:buChar char="•"/>
            </a:pPr>
            <a:r>
              <a:rPr lang="en-US" sz="2910">
                <a:solidFill>
                  <a:srgbClr val="FFFFFF"/>
                </a:solidFill>
                <a:latin typeface="Saira"/>
              </a:rPr>
              <a:t>Hệ thống POS luôn được cập nhật, đổi mới theo nhu cầu của khách hàng cũng như xu hướng thị trường</a:t>
            </a:r>
          </a:p>
          <a:p>
            <a:pPr marL="628272" indent="-314136" lvl="1">
              <a:lnSpc>
                <a:spcPts val="4074"/>
              </a:lnSpc>
              <a:buFont typeface="Arial"/>
              <a:buChar char="•"/>
            </a:pPr>
            <a:r>
              <a:rPr lang="en-US" sz="2910">
                <a:solidFill>
                  <a:srgbClr val="FFFFFF"/>
                </a:solidFill>
                <a:latin typeface="Saira"/>
              </a:rPr>
              <a:t>Phát triển hệ thống phần mềm với hơn 11 lĩnh vực ngành nghề: Nhà hàng, Salon/Nail/Spa,  E-Menu....</a:t>
            </a:r>
          </a:p>
          <a:p>
            <a:pPr>
              <a:lnSpc>
                <a:spcPts val="4074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2726619" y="7617662"/>
            <a:ext cx="3665884" cy="488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74"/>
              </a:lnSpc>
            </a:pPr>
            <a:r>
              <a:rPr lang="en-US" sz="2910">
                <a:solidFill>
                  <a:srgbClr val="FFFFFF"/>
                </a:solidFill>
                <a:latin typeface="Saira"/>
              </a:rPr>
              <a:t>ATC GROUP TECH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46713" y="-258653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2" y="0"/>
                </a:lnTo>
                <a:lnTo>
                  <a:pt x="85948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854766" y="-185771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6"/>
                </a:lnTo>
                <a:lnTo>
                  <a:pt x="0" y="70012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84014" y="476151"/>
            <a:ext cx="3597471" cy="3444579"/>
          </a:xfrm>
          <a:custGeom>
            <a:avLst/>
            <a:gdLst/>
            <a:ahLst/>
            <a:cxnLst/>
            <a:rect r="r" b="b" t="t" l="l"/>
            <a:pathLst>
              <a:path h="3444579" w="3597471">
                <a:moveTo>
                  <a:pt x="0" y="0"/>
                </a:moveTo>
                <a:lnTo>
                  <a:pt x="3597472" y="0"/>
                </a:lnTo>
                <a:lnTo>
                  <a:pt x="3597472" y="3444579"/>
                </a:lnTo>
                <a:lnTo>
                  <a:pt x="0" y="34445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946731" y="2842845"/>
            <a:ext cx="8872884" cy="8229600"/>
          </a:xfrm>
          <a:custGeom>
            <a:avLst/>
            <a:gdLst/>
            <a:ahLst/>
            <a:cxnLst/>
            <a:rect r="r" b="b" t="t" l="l"/>
            <a:pathLst>
              <a:path h="8229600" w="8872884">
                <a:moveTo>
                  <a:pt x="0" y="0"/>
                </a:moveTo>
                <a:lnTo>
                  <a:pt x="8872884" y="0"/>
                </a:lnTo>
                <a:lnTo>
                  <a:pt x="88728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103532" y="1615112"/>
            <a:ext cx="6369586" cy="7056776"/>
            <a:chOff x="0" y="0"/>
            <a:chExt cx="1413989" cy="15665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13989" cy="1566539"/>
            </a:xfrm>
            <a:custGeom>
              <a:avLst/>
              <a:gdLst/>
              <a:ahLst/>
              <a:cxnLst/>
              <a:rect r="r" b="b" t="t" l="l"/>
              <a:pathLst>
                <a:path h="1566539" w="1413989">
                  <a:moveTo>
                    <a:pt x="61988" y="0"/>
                  </a:moveTo>
                  <a:lnTo>
                    <a:pt x="1352001" y="0"/>
                  </a:lnTo>
                  <a:cubicBezTo>
                    <a:pt x="1368442" y="0"/>
                    <a:pt x="1384209" y="6531"/>
                    <a:pt x="1395834" y="18156"/>
                  </a:cubicBezTo>
                  <a:cubicBezTo>
                    <a:pt x="1407459" y="29781"/>
                    <a:pt x="1413989" y="45548"/>
                    <a:pt x="1413989" y="61988"/>
                  </a:cubicBezTo>
                  <a:lnTo>
                    <a:pt x="1413989" y="1504551"/>
                  </a:lnTo>
                  <a:cubicBezTo>
                    <a:pt x="1413989" y="1520991"/>
                    <a:pt x="1407459" y="1536758"/>
                    <a:pt x="1395834" y="1548383"/>
                  </a:cubicBezTo>
                  <a:cubicBezTo>
                    <a:pt x="1384209" y="1560008"/>
                    <a:pt x="1368442" y="1566539"/>
                    <a:pt x="1352001" y="1566539"/>
                  </a:cubicBezTo>
                  <a:lnTo>
                    <a:pt x="61988" y="1566539"/>
                  </a:lnTo>
                  <a:cubicBezTo>
                    <a:pt x="45548" y="1566539"/>
                    <a:pt x="29781" y="1560008"/>
                    <a:pt x="18156" y="1548383"/>
                  </a:cubicBezTo>
                  <a:cubicBezTo>
                    <a:pt x="6531" y="1536758"/>
                    <a:pt x="0" y="1520991"/>
                    <a:pt x="0" y="1504551"/>
                  </a:cubicBezTo>
                  <a:lnTo>
                    <a:pt x="0" y="61988"/>
                  </a:lnTo>
                  <a:cubicBezTo>
                    <a:pt x="0" y="45548"/>
                    <a:pt x="6531" y="29781"/>
                    <a:pt x="18156" y="18156"/>
                  </a:cubicBezTo>
                  <a:cubicBezTo>
                    <a:pt x="29781" y="6531"/>
                    <a:pt x="45548" y="0"/>
                    <a:pt x="619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413989" cy="16141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52723" y="1615112"/>
            <a:ext cx="6369586" cy="7056776"/>
            <a:chOff x="0" y="0"/>
            <a:chExt cx="1413989" cy="15665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3989" cy="1566539"/>
            </a:xfrm>
            <a:custGeom>
              <a:avLst/>
              <a:gdLst/>
              <a:ahLst/>
              <a:cxnLst/>
              <a:rect r="r" b="b" t="t" l="l"/>
              <a:pathLst>
                <a:path h="1566539" w="1413989">
                  <a:moveTo>
                    <a:pt x="61988" y="0"/>
                  </a:moveTo>
                  <a:lnTo>
                    <a:pt x="1352001" y="0"/>
                  </a:lnTo>
                  <a:cubicBezTo>
                    <a:pt x="1368442" y="0"/>
                    <a:pt x="1384209" y="6531"/>
                    <a:pt x="1395834" y="18156"/>
                  </a:cubicBezTo>
                  <a:cubicBezTo>
                    <a:pt x="1407459" y="29781"/>
                    <a:pt x="1413989" y="45548"/>
                    <a:pt x="1413989" y="61988"/>
                  </a:cubicBezTo>
                  <a:lnTo>
                    <a:pt x="1413989" y="1504551"/>
                  </a:lnTo>
                  <a:cubicBezTo>
                    <a:pt x="1413989" y="1520991"/>
                    <a:pt x="1407459" y="1536758"/>
                    <a:pt x="1395834" y="1548383"/>
                  </a:cubicBezTo>
                  <a:cubicBezTo>
                    <a:pt x="1384209" y="1560008"/>
                    <a:pt x="1368442" y="1566539"/>
                    <a:pt x="1352001" y="1566539"/>
                  </a:cubicBezTo>
                  <a:lnTo>
                    <a:pt x="61988" y="1566539"/>
                  </a:lnTo>
                  <a:cubicBezTo>
                    <a:pt x="45548" y="1566539"/>
                    <a:pt x="29781" y="1560008"/>
                    <a:pt x="18156" y="1548383"/>
                  </a:cubicBezTo>
                  <a:cubicBezTo>
                    <a:pt x="6531" y="1536758"/>
                    <a:pt x="0" y="1520991"/>
                    <a:pt x="0" y="1504551"/>
                  </a:cubicBezTo>
                  <a:lnTo>
                    <a:pt x="0" y="61988"/>
                  </a:lnTo>
                  <a:cubicBezTo>
                    <a:pt x="0" y="45548"/>
                    <a:pt x="6531" y="29781"/>
                    <a:pt x="18156" y="18156"/>
                  </a:cubicBezTo>
                  <a:cubicBezTo>
                    <a:pt x="29781" y="6531"/>
                    <a:pt x="45548" y="0"/>
                    <a:pt x="619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413989" cy="16141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168716" y="3743627"/>
            <a:ext cx="4352972" cy="2485135"/>
            <a:chOff x="0" y="0"/>
            <a:chExt cx="812800" cy="46403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464032"/>
            </a:xfrm>
            <a:custGeom>
              <a:avLst/>
              <a:gdLst/>
              <a:ahLst/>
              <a:cxnLst/>
              <a:rect r="r" b="b" t="t" l="l"/>
              <a:pathLst>
                <a:path h="464032" w="812800">
                  <a:moveTo>
                    <a:pt x="40906" y="0"/>
                  </a:moveTo>
                  <a:lnTo>
                    <a:pt x="771894" y="0"/>
                  </a:lnTo>
                  <a:cubicBezTo>
                    <a:pt x="782743" y="0"/>
                    <a:pt x="793147" y="4310"/>
                    <a:pt x="800819" y="11981"/>
                  </a:cubicBezTo>
                  <a:cubicBezTo>
                    <a:pt x="808490" y="19653"/>
                    <a:pt x="812800" y="30057"/>
                    <a:pt x="812800" y="40906"/>
                  </a:cubicBezTo>
                  <a:lnTo>
                    <a:pt x="812800" y="423126"/>
                  </a:lnTo>
                  <a:cubicBezTo>
                    <a:pt x="812800" y="433975"/>
                    <a:pt x="808490" y="444379"/>
                    <a:pt x="800819" y="452051"/>
                  </a:cubicBezTo>
                  <a:cubicBezTo>
                    <a:pt x="793147" y="459722"/>
                    <a:pt x="782743" y="464032"/>
                    <a:pt x="771894" y="464032"/>
                  </a:cubicBezTo>
                  <a:lnTo>
                    <a:pt x="40906" y="464032"/>
                  </a:lnTo>
                  <a:cubicBezTo>
                    <a:pt x="30057" y="464032"/>
                    <a:pt x="19653" y="459722"/>
                    <a:pt x="11981" y="452051"/>
                  </a:cubicBezTo>
                  <a:cubicBezTo>
                    <a:pt x="4310" y="444379"/>
                    <a:pt x="0" y="433975"/>
                    <a:pt x="0" y="423126"/>
                  </a:cubicBezTo>
                  <a:lnTo>
                    <a:pt x="0" y="40906"/>
                  </a:lnTo>
                  <a:cubicBezTo>
                    <a:pt x="0" y="30057"/>
                    <a:pt x="4310" y="19653"/>
                    <a:pt x="11981" y="11981"/>
                  </a:cubicBezTo>
                  <a:cubicBezTo>
                    <a:pt x="19653" y="4310"/>
                    <a:pt x="30057" y="0"/>
                    <a:pt x="40906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8350" r="0" b="-835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617417" y="2282439"/>
            <a:ext cx="5274160" cy="1063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18"/>
              </a:lnSpc>
              <a:spcBef>
                <a:spcPct val="0"/>
              </a:spcBef>
            </a:pPr>
            <a:r>
              <a:rPr lang="en-US" sz="3084">
                <a:solidFill>
                  <a:srgbClr val="000000"/>
                </a:solidFill>
                <a:latin typeface="Saira Medium"/>
              </a:rPr>
              <a:t>Cách thức hoạt động của chúng tôi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81082" y="2516207"/>
            <a:ext cx="5312867" cy="521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18"/>
              </a:lnSpc>
              <a:spcBef>
                <a:spcPct val="0"/>
              </a:spcBef>
            </a:pPr>
            <a:r>
              <a:rPr lang="en-US" sz="3084">
                <a:solidFill>
                  <a:srgbClr val="000000"/>
                </a:solidFill>
                <a:latin typeface="Saira Medium"/>
              </a:rPr>
              <a:t>Sản phẩm chúng tôi mang lại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672513" y="6569137"/>
            <a:ext cx="5345378" cy="1466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7"/>
              </a:lnSpc>
            </a:pPr>
            <a:r>
              <a:rPr lang="en-US" sz="1998">
                <a:solidFill>
                  <a:srgbClr val="555555"/>
                </a:solidFill>
                <a:latin typeface="Open Sauce Light"/>
              </a:rPr>
              <a:t>Lắng nghe yêu cầu, mong muốn của đối tác</a:t>
            </a:r>
          </a:p>
          <a:p>
            <a:pPr algn="ctr">
              <a:lnSpc>
                <a:spcPts val="2997"/>
              </a:lnSpc>
            </a:pPr>
            <a:r>
              <a:rPr lang="en-US" sz="1998">
                <a:solidFill>
                  <a:srgbClr val="555555"/>
                </a:solidFill>
                <a:latin typeface="Open Sauce Light"/>
              </a:rPr>
              <a:t>Lập kế hoạch cụ thể, tối ưu</a:t>
            </a:r>
          </a:p>
          <a:p>
            <a:pPr algn="ctr">
              <a:lnSpc>
                <a:spcPts val="2997"/>
              </a:lnSpc>
            </a:pPr>
            <a:r>
              <a:rPr lang="en-US" sz="1998">
                <a:solidFill>
                  <a:srgbClr val="555555"/>
                </a:solidFill>
                <a:latin typeface="Open Sauce Light"/>
              </a:rPr>
              <a:t>Triển khai, hỗ trợ</a:t>
            </a:r>
          </a:p>
          <a:p>
            <a:pPr algn="ctr">
              <a:lnSpc>
                <a:spcPts val="2997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249221" y="6569137"/>
            <a:ext cx="4844729" cy="1095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7"/>
              </a:lnSpc>
            </a:pPr>
            <a:r>
              <a:rPr lang="en-US" sz="1998">
                <a:solidFill>
                  <a:srgbClr val="555555"/>
                </a:solidFill>
                <a:latin typeface="Open Sauce Light"/>
              </a:rPr>
              <a:t>Phù hợp với doanh nghiệp</a:t>
            </a:r>
          </a:p>
          <a:p>
            <a:pPr algn="ctr">
              <a:lnSpc>
                <a:spcPts val="2997"/>
              </a:lnSpc>
            </a:pPr>
            <a:r>
              <a:rPr lang="en-US" sz="1998">
                <a:solidFill>
                  <a:srgbClr val="555555"/>
                </a:solidFill>
                <a:latin typeface="Open Sauce Light"/>
              </a:rPr>
              <a:t>Tối ưu chi phí, cam kết hiệu quả mang lại</a:t>
            </a:r>
          </a:p>
          <a:p>
            <a:pPr algn="ctr">
              <a:lnSpc>
                <a:spcPts val="2997"/>
              </a:lnSpc>
            </a:pPr>
            <a:r>
              <a:rPr lang="en-US" sz="1998">
                <a:solidFill>
                  <a:srgbClr val="555555"/>
                </a:solidFill>
                <a:latin typeface="Open Sauce"/>
              </a:rPr>
              <a:t>Đội ngũ kinh nghiệm hỗ trợ 24/7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428513" y="3743627"/>
            <a:ext cx="4352972" cy="2485135"/>
            <a:chOff x="0" y="0"/>
            <a:chExt cx="812800" cy="46403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464032"/>
            </a:xfrm>
            <a:custGeom>
              <a:avLst/>
              <a:gdLst/>
              <a:ahLst/>
              <a:cxnLst/>
              <a:rect r="r" b="b" t="t" l="l"/>
              <a:pathLst>
                <a:path h="464032" w="812800">
                  <a:moveTo>
                    <a:pt x="40906" y="0"/>
                  </a:moveTo>
                  <a:lnTo>
                    <a:pt x="771894" y="0"/>
                  </a:lnTo>
                  <a:cubicBezTo>
                    <a:pt x="782743" y="0"/>
                    <a:pt x="793147" y="4310"/>
                    <a:pt x="800819" y="11981"/>
                  </a:cubicBezTo>
                  <a:cubicBezTo>
                    <a:pt x="808490" y="19653"/>
                    <a:pt x="812800" y="30057"/>
                    <a:pt x="812800" y="40906"/>
                  </a:cubicBezTo>
                  <a:lnTo>
                    <a:pt x="812800" y="423126"/>
                  </a:lnTo>
                  <a:cubicBezTo>
                    <a:pt x="812800" y="433975"/>
                    <a:pt x="808490" y="444379"/>
                    <a:pt x="800819" y="452051"/>
                  </a:cubicBezTo>
                  <a:cubicBezTo>
                    <a:pt x="793147" y="459722"/>
                    <a:pt x="782743" y="464032"/>
                    <a:pt x="771894" y="464032"/>
                  </a:cubicBezTo>
                  <a:lnTo>
                    <a:pt x="40906" y="464032"/>
                  </a:lnTo>
                  <a:cubicBezTo>
                    <a:pt x="30057" y="464032"/>
                    <a:pt x="19653" y="459722"/>
                    <a:pt x="11981" y="452051"/>
                  </a:cubicBezTo>
                  <a:cubicBezTo>
                    <a:pt x="4310" y="444379"/>
                    <a:pt x="0" y="433975"/>
                    <a:pt x="0" y="423126"/>
                  </a:cubicBezTo>
                  <a:lnTo>
                    <a:pt x="0" y="40906"/>
                  </a:lnTo>
                  <a:cubicBezTo>
                    <a:pt x="0" y="30057"/>
                    <a:pt x="4310" y="19653"/>
                    <a:pt x="11981" y="11981"/>
                  </a:cubicBezTo>
                  <a:cubicBezTo>
                    <a:pt x="19653" y="4310"/>
                    <a:pt x="30057" y="0"/>
                    <a:pt x="40906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8350" r="0" b="-835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173525" y="3223136"/>
            <a:ext cx="5835633" cy="1239722"/>
            <a:chOff x="0" y="0"/>
            <a:chExt cx="1536957" cy="3265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36957" cy="326511"/>
            </a:xfrm>
            <a:custGeom>
              <a:avLst/>
              <a:gdLst/>
              <a:ahLst/>
              <a:cxnLst/>
              <a:rect r="r" b="b" t="t" l="l"/>
              <a:pathLst>
                <a:path h="326511" w="1536957">
                  <a:moveTo>
                    <a:pt x="38473" y="0"/>
                  </a:moveTo>
                  <a:lnTo>
                    <a:pt x="1498484" y="0"/>
                  </a:lnTo>
                  <a:cubicBezTo>
                    <a:pt x="1519732" y="0"/>
                    <a:pt x="1536957" y="17225"/>
                    <a:pt x="1536957" y="38473"/>
                  </a:cubicBezTo>
                  <a:lnTo>
                    <a:pt x="1536957" y="288038"/>
                  </a:lnTo>
                  <a:cubicBezTo>
                    <a:pt x="1536957" y="298242"/>
                    <a:pt x="1532903" y="308028"/>
                    <a:pt x="1525688" y="315243"/>
                  </a:cubicBezTo>
                  <a:cubicBezTo>
                    <a:pt x="1518473" y="322458"/>
                    <a:pt x="1508687" y="326511"/>
                    <a:pt x="1498484" y="326511"/>
                  </a:cubicBezTo>
                  <a:lnTo>
                    <a:pt x="38473" y="326511"/>
                  </a:lnTo>
                  <a:cubicBezTo>
                    <a:pt x="28269" y="326511"/>
                    <a:pt x="18484" y="322458"/>
                    <a:pt x="11269" y="315243"/>
                  </a:cubicBezTo>
                  <a:cubicBezTo>
                    <a:pt x="4053" y="308028"/>
                    <a:pt x="0" y="298242"/>
                    <a:pt x="0" y="288038"/>
                  </a:cubicBezTo>
                  <a:lnTo>
                    <a:pt x="0" y="38473"/>
                  </a:lnTo>
                  <a:cubicBezTo>
                    <a:pt x="0" y="28269"/>
                    <a:pt x="4053" y="18484"/>
                    <a:pt x="11269" y="11269"/>
                  </a:cubicBezTo>
                  <a:cubicBezTo>
                    <a:pt x="18484" y="4053"/>
                    <a:pt x="28269" y="0"/>
                    <a:pt x="384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536957" cy="374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7406858" y="3335280"/>
            <a:ext cx="5083957" cy="958286"/>
          </a:xfrm>
          <a:custGeom>
            <a:avLst/>
            <a:gdLst/>
            <a:ahLst/>
            <a:cxnLst/>
            <a:rect r="r" b="b" t="t" l="l"/>
            <a:pathLst>
              <a:path h="958286" w="5083957">
                <a:moveTo>
                  <a:pt x="0" y="0"/>
                </a:moveTo>
                <a:lnTo>
                  <a:pt x="5083957" y="0"/>
                </a:lnTo>
                <a:lnTo>
                  <a:pt x="5083957" y="958285"/>
                </a:lnTo>
                <a:lnTo>
                  <a:pt x="0" y="958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784411" y="5318900"/>
            <a:ext cx="4554985" cy="967661"/>
            <a:chOff x="0" y="0"/>
            <a:chExt cx="1536957" cy="32651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36957" cy="326511"/>
            </a:xfrm>
            <a:custGeom>
              <a:avLst/>
              <a:gdLst/>
              <a:ahLst/>
              <a:cxnLst/>
              <a:rect r="r" b="b" t="t" l="l"/>
              <a:pathLst>
                <a:path h="326511" w="1536957">
                  <a:moveTo>
                    <a:pt x="49290" y="0"/>
                  </a:moveTo>
                  <a:lnTo>
                    <a:pt x="1487667" y="0"/>
                  </a:lnTo>
                  <a:cubicBezTo>
                    <a:pt x="1514889" y="0"/>
                    <a:pt x="1536957" y="22068"/>
                    <a:pt x="1536957" y="49290"/>
                  </a:cubicBezTo>
                  <a:lnTo>
                    <a:pt x="1536957" y="277221"/>
                  </a:lnTo>
                  <a:cubicBezTo>
                    <a:pt x="1536957" y="304443"/>
                    <a:pt x="1514889" y="326511"/>
                    <a:pt x="1487667" y="326511"/>
                  </a:cubicBezTo>
                  <a:lnTo>
                    <a:pt x="49290" y="326511"/>
                  </a:lnTo>
                  <a:cubicBezTo>
                    <a:pt x="22068" y="326511"/>
                    <a:pt x="0" y="304443"/>
                    <a:pt x="0" y="277221"/>
                  </a:cubicBezTo>
                  <a:lnTo>
                    <a:pt x="0" y="49290"/>
                  </a:lnTo>
                  <a:cubicBezTo>
                    <a:pt x="0" y="22068"/>
                    <a:pt x="22068" y="0"/>
                    <a:pt x="4929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536957" cy="374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093439" y="5186759"/>
            <a:ext cx="3936928" cy="1139055"/>
          </a:xfrm>
          <a:custGeom>
            <a:avLst/>
            <a:gdLst/>
            <a:ahLst/>
            <a:cxnLst/>
            <a:rect r="r" b="b" t="t" l="l"/>
            <a:pathLst>
              <a:path h="1139055" w="3936928">
                <a:moveTo>
                  <a:pt x="0" y="0"/>
                </a:moveTo>
                <a:lnTo>
                  <a:pt x="3936928" y="0"/>
                </a:lnTo>
                <a:lnTo>
                  <a:pt x="3936928" y="1139055"/>
                </a:lnTo>
                <a:lnTo>
                  <a:pt x="0" y="11390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155321" y="7384626"/>
            <a:ext cx="3977358" cy="1246764"/>
            <a:chOff x="0" y="0"/>
            <a:chExt cx="1041618" cy="32651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41618" cy="326511"/>
            </a:xfrm>
            <a:custGeom>
              <a:avLst/>
              <a:gdLst/>
              <a:ahLst/>
              <a:cxnLst/>
              <a:rect r="r" b="b" t="t" l="l"/>
              <a:pathLst>
                <a:path h="326511" w="1041618">
                  <a:moveTo>
                    <a:pt x="56448" y="0"/>
                  </a:moveTo>
                  <a:lnTo>
                    <a:pt x="985169" y="0"/>
                  </a:lnTo>
                  <a:cubicBezTo>
                    <a:pt x="1000140" y="0"/>
                    <a:pt x="1014498" y="5947"/>
                    <a:pt x="1025084" y="16533"/>
                  </a:cubicBezTo>
                  <a:cubicBezTo>
                    <a:pt x="1035671" y="27120"/>
                    <a:pt x="1041618" y="41477"/>
                    <a:pt x="1041618" y="56448"/>
                  </a:cubicBezTo>
                  <a:lnTo>
                    <a:pt x="1041618" y="270063"/>
                  </a:lnTo>
                  <a:cubicBezTo>
                    <a:pt x="1041618" y="285034"/>
                    <a:pt x="1035671" y="299392"/>
                    <a:pt x="1025084" y="309978"/>
                  </a:cubicBezTo>
                  <a:cubicBezTo>
                    <a:pt x="1014498" y="320564"/>
                    <a:pt x="1000140" y="326511"/>
                    <a:pt x="985169" y="326511"/>
                  </a:cubicBezTo>
                  <a:lnTo>
                    <a:pt x="56448" y="326511"/>
                  </a:lnTo>
                  <a:cubicBezTo>
                    <a:pt x="41477" y="326511"/>
                    <a:pt x="27120" y="320564"/>
                    <a:pt x="16533" y="309978"/>
                  </a:cubicBezTo>
                  <a:cubicBezTo>
                    <a:pt x="5947" y="299392"/>
                    <a:pt x="0" y="285034"/>
                    <a:pt x="0" y="270063"/>
                  </a:cubicBezTo>
                  <a:lnTo>
                    <a:pt x="0" y="56448"/>
                  </a:lnTo>
                  <a:cubicBezTo>
                    <a:pt x="0" y="41477"/>
                    <a:pt x="5947" y="27120"/>
                    <a:pt x="16533" y="16533"/>
                  </a:cubicBezTo>
                  <a:cubicBezTo>
                    <a:pt x="27120" y="5947"/>
                    <a:pt x="41477" y="0"/>
                    <a:pt x="5644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041618" cy="374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7415739" y="7490529"/>
            <a:ext cx="3185260" cy="1034958"/>
          </a:xfrm>
          <a:custGeom>
            <a:avLst/>
            <a:gdLst/>
            <a:ahLst/>
            <a:cxnLst/>
            <a:rect r="r" b="b" t="t" l="l"/>
            <a:pathLst>
              <a:path h="1034958" w="3185260">
                <a:moveTo>
                  <a:pt x="0" y="0"/>
                </a:moveTo>
                <a:lnTo>
                  <a:pt x="3185261" y="0"/>
                </a:lnTo>
                <a:lnTo>
                  <a:pt x="3185261" y="1034958"/>
                </a:lnTo>
                <a:lnTo>
                  <a:pt x="0" y="1034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083241" y="5143500"/>
            <a:ext cx="1850257" cy="1850257"/>
          </a:xfrm>
          <a:custGeom>
            <a:avLst/>
            <a:gdLst/>
            <a:ahLst/>
            <a:cxnLst/>
            <a:rect r="r" b="b" t="t" l="l"/>
            <a:pathLst>
              <a:path h="1850257" w="1850257">
                <a:moveTo>
                  <a:pt x="0" y="0"/>
                </a:moveTo>
                <a:lnTo>
                  <a:pt x="1850257" y="0"/>
                </a:lnTo>
                <a:lnTo>
                  <a:pt x="1850257" y="1850257"/>
                </a:lnTo>
                <a:lnTo>
                  <a:pt x="0" y="18502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580106" y="6088807"/>
            <a:ext cx="4435108" cy="1030639"/>
            <a:chOff x="0" y="0"/>
            <a:chExt cx="1168094" cy="27144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68094" cy="271444"/>
            </a:xfrm>
            <a:custGeom>
              <a:avLst/>
              <a:gdLst/>
              <a:ahLst/>
              <a:cxnLst/>
              <a:rect r="r" b="b" t="t" l="l"/>
              <a:pathLst>
                <a:path h="271444" w="1168094">
                  <a:moveTo>
                    <a:pt x="50622" y="0"/>
                  </a:moveTo>
                  <a:lnTo>
                    <a:pt x="1117472" y="0"/>
                  </a:lnTo>
                  <a:cubicBezTo>
                    <a:pt x="1145430" y="0"/>
                    <a:pt x="1168094" y="22664"/>
                    <a:pt x="1168094" y="50622"/>
                  </a:cubicBezTo>
                  <a:lnTo>
                    <a:pt x="1168094" y="220822"/>
                  </a:lnTo>
                  <a:cubicBezTo>
                    <a:pt x="1168094" y="234248"/>
                    <a:pt x="1162761" y="247124"/>
                    <a:pt x="1153267" y="256617"/>
                  </a:cubicBezTo>
                  <a:cubicBezTo>
                    <a:pt x="1143774" y="266111"/>
                    <a:pt x="1130898" y="271444"/>
                    <a:pt x="1117472" y="271444"/>
                  </a:cubicBezTo>
                  <a:lnTo>
                    <a:pt x="50622" y="271444"/>
                  </a:lnTo>
                  <a:cubicBezTo>
                    <a:pt x="22664" y="271444"/>
                    <a:pt x="0" y="248780"/>
                    <a:pt x="0" y="220822"/>
                  </a:cubicBezTo>
                  <a:lnTo>
                    <a:pt x="0" y="50622"/>
                  </a:lnTo>
                  <a:cubicBezTo>
                    <a:pt x="0" y="22664"/>
                    <a:pt x="22664" y="0"/>
                    <a:pt x="5062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1168094" cy="3190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580106" y="5910857"/>
            <a:ext cx="4491329" cy="1320979"/>
          </a:xfrm>
          <a:custGeom>
            <a:avLst/>
            <a:gdLst/>
            <a:ahLst/>
            <a:cxnLst/>
            <a:rect r="r" b="b" t="t" l="l"/>
            <a:pathLst>
              <a:path h="1320979" w="4491329">
                <a:moveTo>
                  <a:pt x="0" y="0"/>
                </a:moveTo>
                <a:lnTo>
                  <a:pt x="4491329" y="0"/>
                </a:lnTo>
                <a:lnTo>
                  <a:pt x="4491329" y="1320979"/>
                </a:lnTo>
                <a:lnTo>
                  <a:pt x="0" y="1320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3684558" y="3425695"/>
            <a:ext cx="2001084" cy="1565361"/>
            <a:chOff x="0" y="0"/>
            <a:chExt cx="527034" cy="41227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27034" cy="412276"/>
            </a:xfrm>
            <a:custGeom>
              <a:avLst/>
              <a:gdLst/>
              <a:ahLst/>
              <a:cxnLst/>
              <a:rect r="r" b="b" t="t" l="l"/>
              <a:pathLst>
                <a:path h="412276" w="527034">
                  <a:moveTo>
                    <a:pt x="112197" y="0"/>
                  </a:moveTo>
                  <a:lnTo>
                    <a:pt x="414837" y="0"/>
                  </a:lnTo>
                  <a:cubicBezTo>
                    <a:pt x="476802" y="0"/>
                    <a:pt x="527034" y="50232"/>
                    <a:pt x="527034" y="112197"/>
                  </a:cubicBezTo>
                  <a:lnTo>
                    <a:pt x="527034" y="300079"/>
                  </a:lnTo>
                  <a:cubicBezTo>
                    <a:pt x="527034" y="362044"/>
                    <a:pt x="476802" y="412276"/>
                    <a:pt x="414837" y="412276"/>
                  </a:cubicBezTo>
                  <a:lnTo>
                    <a:pt x="112197" y="412276"/>
                  </a:lnTo>
                  <a:cubicBezTo>
                    <a:pt x="50232" y="412276"/>
                    <a:pt x="0" y="362044"/>
                    <a:pt x="0" y="300079"/>
                  </a:cubicBezTo>
                  <a:lnTo>
                    <a:pt x="0" y="112197"/>
                  </a:lnTo>
                  <a:cubicBezTo>
                    <a:pt x="0" y="50232"/>
                    <a:pt x="50232" y="0"/>
                    <a:pt x="11219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527034" cy="4599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3799303" y="3583856"/>
            <a:ext cx="1771595" cy="1249038"/>
          </a:xfrm>
          <a:custGeom>
            <a:avLst/>
            <a:gdLst/>
            <a:ahLst/>
            <a:cxnLst/>
            <a:rect r="r" b="b" t="t" l="l"/>
            <a:pathLst>
              <a:path h="1249038" w="1771595">
                <a:moveTo>
                  <a:pt x="0" y="0"/>
                </a:moveTo>
                <a:lnTo>
                  <a:pt x="1771594" y="0"/>
                </a:lnTo>
                <a:lnTo>
                  <a:pt x="1771594" y="1249038"/>
                </a:lnTo>
                <a:lnTo>
                  <a:pt x="0" y="12490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4338312" y="2897497"/>
            <a:ext cx="2001084" cy="1565361"/>
            <a:chOff x="0" y="0"/>
            <a:chExt cx="527034" cy="41227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527034" cy="412276"/>
            </a:xfrm>
            <a:custGeom>
              <a:avLst/>
              <a:gdLst/>
              <a:ahLst/>
              <a:cxnLst/>
              <a:rect r="r" b="b" t="t" l="l"/>
              <a:pathLst>
                <a:path h="412276" w="527034">
                  <a:moveTo>
                    <a:pt x="112197" y="0"/>
                  </a:moveTo>
                  <a:lnTo>
                    <a:pt x="414837" y="0"/>
                  </a:lnTo>
                  <a:cubicBezTo>
                    <a:pt x="476802" y="0"/>
                    <a:pt x="527034" y="50232"/>
                    <a:pt x="527034" y="112197"/>
                  </a:cubicBezTo>
                  <a:lnTo>
                    <a:pt x="527034" y="300079"/>
                  </a:lnTo>
                  <a:cubicBezTo>
                    <a:pt x="527034" y="362044"/>
                    <a:pt x="476802" y="412276"/>
                    <a:pt x="414837" y="412276"/>
                  </a:cubicBezTo>
                  <a:lnTo>
                    <a:pt x="112197" y="412276"/>
                  </a:lnTo>
                  <a:cubicBezTo>
                    <a:pt x="50232" y="412276"/>
                    <a:pt x="0" y="362044"/>
                    <a:pt x="0" y="300079"/>
                  </a:cubicBezTo>
                  <a:lnTo>
                    <a:pt x="0" y="112197"/>
                  </a:lnTo>
                  <a:cubicBezTo>
                    <a:pt x="0" y="50232"/>
                    <a:pt x="50232" y="0"/>
                    <a:pt x="11219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527034" cy="4599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4495058" y="2864842"/>
            <a:ext cx="2001084" cy="1709664"/>
          </a:xfrm>
          <a:custGeom>
            <a:avLst/>
            <a:gdLst/>
            <a:ahLst/>
            <a:cxnLst/>
            <a:rect r="r" b="b" t="t" l="l"/>
            <a:pathLst>
              <a:path h="1709664" w="2001084">
                <a:moveTo>
                  <a:pt x="0" y="0"/>
                </a:moveTo>
                <a:lnTo>
                  <a:pt x="2001084" y="0"/>
                </a:lnTo>
                <a:lnTo>
                  <a:pt x="2001084" y="1709665"/>
                </a:lnTo>
                <a:lnTo>
                  <a:pt x="0" y="170966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72230" y="1323552"/>
            <a:ext cx="12379043" cy="99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43"/>
              </a:lnSpc>
            </a:pPr>
            <a:r>
              <a:rPr lang="en-US" sz="6852" spc="-685">
                <a:solidFill>
                  <a:srgbClr val="FFFFFF"/>
                </a:solidFill>
                <a:latin typeface="Saira"/>
              </a:rPr>
              <a:t>ĐỐI TÁC CỦA DOANH NGHIỆP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784411" y="7241361"/>
            <a:ext cx="6503589" cy="605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45"/>
              </a:lnSpc>
            </a:pPr>
            <a:r>
              <a:rPr lang="en-US" sz="4039" spc="-133">
                <a:solidFill>
                  <a:srgbClr val="FFFFFF"/>
                </a:solidFill>
                <a:latin typeface="Saira Medium"/>
              </a:rPr>
              <a:t>+1000 ĐỐI TÁC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028700" y="2828998"/>
            <a:ext cx="1494404" cy="1169008"/>
            <a:chOff x="0" y="0"/>
            <a:chExt cx="527034" cy="41227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527034" cy="412276"/>
            </a:xfrm>
            <a:custGeom>
              <a:avLst/>
              <a:gdLst/>
              <a:ahLst/>
              <a:cxnLst/>
              <a:rect r="r" b="b" t="t" l="l"/>
              <a:pathLst>
                <a:path h="412276" w="527034">
                  <a:moveTo>
                    <a:pt x="150238" y="0"/>
                  </a:moveTo>
                  <a:lnTo>
                    <a:pt x="376797" y="0"/>
                  </a:lnTo>
                  <a:cubicBezTo>
                    <a:pt x="416642" y="0"/>
                    <a:pt x="454856" y="15829"/>
                    <a:pt x="483031" y="44004"/>
                  </a:cubicBezTo>
                  <a:cubicBezTo>
                    <a:pt x="511206" y="72179"/>
                    <a:pt x="527034" y="110392"/>
                    <a:pt x="527034" y="150238"/>
                  </a:cubicBezTo>
                  <a:lnTo>
                    <a:pt x="527034" y="262039"/>
                  </a:lnTo>
                  <a:cubicBezTo>
                    <a:pt x="527034" y="345013"/>
                    <a:pt x="459771" y="412276"/>
                    <a:pt x="376797" y="412276"/>
                  </a:cubicBezTo>
                  <a:lnTo>
                    <a:pt x="150238" y="412276"/>
                  </a:lnTo>
                  <a:cubicBezTo>
                    <a:pt x="110392" y="412276"/>
                    <a:pt x="72179" y="396448"/>
                    <a:pt x="44004" y="368273"/>
                  </a:cubicBezTo>
                  <a:cubicBezTo>
                    <a:pt x="15829" y="340098"/>
                    <a:pt x="0" y="301884"/>
                    <a:pt x="0" y="262039"/>
                  </a:cubicBezTo>
                  <a:lnTo>
                    <a:pt x="0" y="150238"/>
                  </a:lnTo>
                  <a:cubicBezTo>
                    <a:pt x="0" y="110392"/>
                    <a:pt x="15829" y="72179"/>
                    <a:pt x="44004" y="44004"/>
                  </a:cubicBezTo>
                  <a:cubicBezTo>
                    <a:pt x="72179" y="15829"/>
                    <a:pt x="110392" y="0"/>
                    <a:pt x="15023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47625"/>
              <a:ext cx="527034" cy="4599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1207916" y="2956293"/>
            <a:ext cx="1315188" cy="1066099"/>
          </a:xfrm>
          <a:custGeom>
            <a:avLst/>
            <a:gdLst/>
            <a:ahLst/>
            <a:cxnLst/>
            <a:rect r="r" b="b" t="t" l="l"/>
            <a:pathLst>
              <a:path h="1066099" w="1315188">
                <a:moveTo>
                  <a:pt x="0" y="0"/>
                </a:moveTo>
                <a:lnTo>
                  <a:pt x="1315188" y="0"/>
                </a:lnTo>
                <a:lnTo>
                  <a:pt x="1315188" y="1066099"/>
                </a:lnTo>
                <a:lnTo>
                  <a:pt x="0" y="10660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53902" y="2415587"/>
            <a:ext cx="4562545" cy="3075636"/>
            <a:chOff x="0" y="0"/>
            <a:chExt cx="812800" cy="54791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547913"/>
            </a:xfrm>
            <a:custGeom>
              <a:avLst/>
              <a:gdLst/>
              <a:ahLst/>
              <a:cxnLst/>
              <a:rect r="r" b="b" t="t" l="l"/>
              <a:pathLst>
                <a:path h="547913" w="812800">
                  <a:moveTo>
                    <a:pt x="39027" y="0"/>
                  </a:moveTo>
                  <a:lnTo>
                    <a:pt x="773773" y="0"/>
                  </a:lnTo>
                  <a:cubicBezTo>
                    <a:pt x="784123" y="0"/>
                    <a:pt x="794050" y="4112"/>
                    <a:pt x="801369" y="11431"/>
                  </a:cubicBezTo>
                  <a:cubicBezTo>
                    <a:pt x="808688" y="18750"/>
                    <a:pt x="812800" y="28677"/>
                    <a:pt x="812800" y="39027"/>
                  </a:cubicBezTo>
                  <a:lnTo>
                    <a:pt x="812800" y="508885"/>
                  </a:lnTo>
                  <a:cubicBezTo>
                    <a:pt x="812800" y="519236"/>
                    <a:pt x="808688" y="529163"/>
                    <a:pt x="801369" y="536482"/>
                  </a:cubicBezTo>
                  <a:cubicBezTo>
                    <a:pt x="794050" y="543801"/>
                    <a:pt x="784123" y="547913"/>
                    <a:pt x="773773" y="547913"/>
                  </a:cubicBezTo>
                  <a:lnTo>
                    <a:pt x="39027" y="547913"/>
                  </a:lnTo>
                  <a:cubicBezTo>
                    <a:pt x="17473" y="547913"/>
                    <a:pt x="0" y="530440"/>
                    <a:pt x="0" y="508885"/>
                  </a:cubicBezTo>
                  <a:lnTo>
                    <a:pt x="0" y="39027"/>
                  </a:lnTo>
                  <a:cubicBezTo>
                    <a:pt x="0" y="28677"/>
                    <a:pt x="4112" y="18750"/>
                    <a:pt x="11431" y="11431"/>
                  </a:cubicBezTo>
                  <a:cubicBezTo>
                    <a:pt x="18750" y="4112"/>
                    <a:pt x="28677" y="0"/>
                    <a:pt x="39027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356" r="0" b="-235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541929" y="2446892"/>
            <a:ext cx="4562545" cy="3075636"/>
            <a:chOff x="0" y="0"/>
            <a:chExt cx="812800" cy="54791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547913"/>
            </a:xfrm>
            <a:custGeom>
              <a:avLst/>
              <a:gdLst/>
              <a:ahLst/>
              <a:cxnLst/>
              <a:rect r="r" b="b" t="t" l="l"/>
              <a:pathLst>
                <a:path h="547913" w="812800">
                  <a:moveTo>
                    <a:pt x="39027" y="0"/>
                  </a:moveTo>
                  <a:lnTo>
                    <a:pt x="773773" y="0"/>
                  </a:lnTo>
                  <a:cubicBezTo>
                    <a:pt x="784123" y="0"/>
                    <a:pt x="794050" y="4112"/>
                    <a:pt x="801369" y="11431"/>
                  </a:cubicBezTo>
                  <a:cubicBezTo>
                    <a:pt x="808688" y="18750"/>
                    <a:pt x="812800" y="28677"/>
                    <a:pt x="812800" y="39027"/>
                  </a:cubicBezTo>
                  <a:lnTo>
                    <a:pt x="812800" y="508885"/>
                  </a:lnTo>
                  <a:cubicBezTo>
                    <a:pt x="812800" y="519236"/>
                    <a:pt x="808688" y="529163"/>
                    <a:pt x="801369" y="536482"/>
                  </a:cubicBezTo>
                  <a:cubicBezTo>
                    <a:pt x="794050" y="543801"/>
                    <a:pt x="784123" y="547913"/>
                    <a:pt x="773773" y="547913"/>
                  </a:cubicBezTo>
                  <a:lnTo>
                    <a:pt x="39027" y="547913"/>
                  </a:lnTo>
                  <a:cubicBezTo>
                    <a:pt x="17473" y="547913"/>
                    <a:pt x="0" y="530440"/>
                    <a:pt x="0" y="508885"/>
                  </a:cubicBezTo>
                  <a:lnTo>
                    <a:pt x="0" y="39027"/>
                  </a:lnTo>
                  <a:cubicBezTo>
                    <a:pt x="0" y="28677"/>
                    <a:pt x="4112" y="18750"/>
                    <a:pt x="11431" y="11431"/>
                  </a:cubicBezTo>
                  <a:cubicBezTo>
                    <a:pt x="18750" y="4112"/>
                    <a:pt x="28677" y="0"/>
                    <a:pt x="39027" y="0"/>
                  </a:cubicBezTo>
                  <a:close/>
                </a:path>
              </a:pathLst>
            </a:custGeom>
            <a:blipFill>
              <a:blip r:embed="rId5"/>
              <a:stretch>
                <a:fillRect l="-1339" t="0" r="-1339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734020" y="2446892"/>
            <a:ext cx="4562545" cy="3075636"/>
            <a:chOff x="0" y="0"/>
            <a:chExt cx="812800" cy="54791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547913"/>
            </a:xfrm>
            <a:custGeom>
              <a:avLst/>
              <a:gdLst/>
              <a:ahLst/>
              <a:cxnLst/>
              <a:rect r="r" b="b" t="t" l="l"/>
              <a:pathLst>
                <a:path h="547913" w="812800">
                  <a:moveTo>
                    <a:pt x="39027" y="0"/>
                  </a:moveTo>
                  <a:lnTo>
                    <a:pt x="773773" y="0"/>
                  </a:lnTo>
                  <a:cubicBezTo>
                    <a:pt x="784123" y="0"/>
                    <a:pt x="794050" y="4112"/>
                    <a:pt x="801369" y="11431"/>
                  </a:cubicBezTo>
                  <a:cubicBezTo>
                    <a:pt x="808688" y="18750"/>
                    <a:pt x="812800" y="28677"/>
                    <a:pt x="812800" y="39027"/>
                  </a:cubicBezTo>
                  <a:lnTo>
                    <a:pt x="812800" y="508885"/>
                  </a:lnTo>
                  <a:cubicBezTo>
                    <a:pt x="812800" y="519236"/>
                    <a:pt x="808688" y="529163"/>
                    <a:pt x="801369" y="536482"/>
                  </a:cubicBezTo>
                  <a:cubicBezTo>
                    <a:pt x="794050" y="543801"/>
                    <a:pt x="784123" y="547913"/>
                    <a:pt x="773773" y="547913"/>
                  </a:cubicBezTo>
                  <a:lnTo>
                    <a:pt x="39027" y="547913"/>
                  </a:lnTo>
                  <a:cubicBezTo>
                    <a:pt x="17473" y="547913"/>
                    <a:pt x="0" y="530440"/>
                    <a:pt x="0" y="508885"/>
                  </a:cubicBezTo>
                  <a:lnTo>
                    <a:pt x="0" y="39027"/>
                  </a:lnTo>
                  <a:cubicBezTo>
                    <a:pt x="0" y="28677"/>
                    <a:pt x="4112" y="18750"/>
                    <a:pt x="11431" y="11431"/>
                  </a:cubicBezTo>
                  <a:cubicBezTo>
                    <a:pt x="18750" y="4112"/>
                    <a:pt x="28677" y="0"/>
                    <a:pt x="39027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1083" r="0" b="-11083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353902" y="5868504"/>
            <a:ext cx="4562545" cy="3075636"/>
            <a:chOff x="0" y="0"/>
            <a:chExt cx="812800" cy="54791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547913"/>
            </a:xfrm>
            <a:custGeom>
              <a:avLst/>
              <a:gdLst/>
              <a:ahLst/>
              <a:cxnLst/>
              <a:rect r="r" b="b" t="t" l="l"/>
              <a:pathLst>
                <a:path h="547913" w="812800">
                  <a:moveTo>
                    <a:pt x="39027" y="0"/>
                  </a:moveTo>
                  <a:lnTo>
                    <a:pt x="773773" y="0"/>
                  </a:lnTo>
                  <a:cubicBezTo>
                    <a:pt x="784123" y="0"/>
                    <a:pt x="794050" y="4112"/>
                    <a:pt x="801369" y="11431"/>
                  </a:cubicBezTo>
                  <a:cubicBezTo>
                    <a:pt x="808688" y="18750"/>
                    <a:pt x="812800" y="28677"/>
                    <a:pt x="812800" y="39027"/>
                  </a:cubicBezTo>
                  <a:lnTo>
                    <a:pt x="812800" y="508885"/>
                  </a:lnTo>
                  <a:cubicBezTo>
                    <a:pt x="812800" y="519236"/>
                    <a:pt x="808688" y="529163"/>
                    <a:pt x="801369" y="536482"/>
                  </a:cubicBezTo>
                  <a:cubicBezTo>
                    <a:pt x="794050" y="543801"/>
                    <a:pt x="784123" y="547913"/>
                    <a:pt x="773773" y="547913"/>
                  </a:cubicBezTo>
                  <a:lnTo>
                    <a:pt x="39027" y="547913"/>
                  </a:lnTo>
                  <a:cubicBezTo>
                    <a:pt x="17473" y="547913"/>
                    <a:pt x="0" y="530440"/>
                    <a:pt x="0" y="508885"/>
                  </a:cubicBezTo>
                  <a:lnTo>
                    <a:pt x="0" y="39027"/>
                  </a:lnTo>
                  <a:cubicBezTo>
                    <a:pt x="0" y="28677"/>
                    <a:pt x="4112" y="18750"/>
                    <a:pt x="11431" y="11431"/>
                  </a:cubicBezTo>
                  <a:cubicBezTo>
                    <a:pt x="18750" y="4112"/>
                    <a:pt x="28677" y="0"/>
                    <a:pt x="39027" y="0"/>
                  </a:cubicBezTo>
                  <a:close/>
                </a:path>
              </a:pathLst>
            </a:custGeom>
            <a:blipFill>
              <a:blip r:embed="rId7"/>
              <a:stretch>
                <a:fillRect l="-5621" t="-19229" r="-2540" b="-2469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541929" y="5899809"/>
            <a:ext cx="4562545" cy="3075636"/>
            <a:chOff x="0" y="0"/>
            <a:chExt cx="812800" cy="5479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547913"/>
            </a:xfrm>
            <a:custGeom>
              <a:avLst/>
              <a:gdLst/>
              <a:ahLst/>
              <a:cxnLst/>
              <a:rect r="r" b="b" t="t" l="l"/>
              <a:pathLst>
                <a:path h="547913" w="812800">
                  <a:moveTo>
                    <a:pt x="39027" y="0"/>
                  </a:moveTo>
                  <a:lnTo>
                    <a:pt x="773773" y="0"/>
                  </a:lnTo>
                  <a:cubicBezTo>
                    <a:pt x="784123" y="0"/>
                    <a:pt x="794050" y="4112"/>
                    <a:pt x="801369" y="11431"/>
                  </a:cubicBezTo>
                  <a:cubicBezTo>
                    <a:pt x="808688" y="18750"/>
                    <a:pt x="812800" y="28677"/>
                    <a:pt x="812800" y="39027"/>
                  </a:cubicBezTo>
                  <a:lnTo>
                    <a:pt x="812800" y="508885"/>
                  </a:lnTo>
                  <a:cubicBezTo>
                    <a:pt x="812800" y="519236"/>
                    <a:pt x="808688" y="529163"/>
                    <a:pt x="801369" y="536482"/>
                  </a:cubicBezTo>
                  <a:cubicBezTo>
                    <a:pt x="794050" y="543801"/>
                    <a:pt x="784123" y="547913"/>
                    <a:pt x="773773" y="547913"/>
                  </a:cubicBezTo>
                  <a:lnTo>
                    <a:pt x="39027" y="547913"/>
                  </a:lnTo>
                  <a:cubicBezTo>
                    <a:pt x="17473" y="547913"/>
                    <a:pt x="0" y="530440"/>
                    <a:pt x="0" y="508885"/>
                  </a:cubicBezTo>
                  <a:lnTo>
                    <a:pt x="0" y="39027"/>
                  </a:lnTo>
                  <a:cubicBezTo>
                    <a:pt x="0" y="28677"/>
                    <a:pt x="4112" y="18750"/>
                    <a:pt x="11431" y="11431"/>
                  </a:cubicBezTo>
                  <a:cubicBezTo>
                    <a:pt x="18750" y="4112"/>
                    <a:pt x="28677" y="0"/>
                    <a:pt x="39027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6371" r="0" b="-637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1734020" y="5899809"/>
            <a:ext cx="4562545" cy="3075636"/>
            <a:chOff x="0" y="0"/>
            <a:chExt cx="812800" cy="54791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547913"/>
            </a:xfrm>
            <a:custGeom>
              <a:avLst/>
              <a:gdLst/>
              <a:ahLst/>
              <a:cxnLst/>
              <a:rect r="r" b="b" t="t" l="l"/>
              <a:pathLst>
                <a:path h="547913" w="812800">
                  <a:moveTo>
                    <a:pt x="39027" y="0"/>
                  </a:moveTo>
                  <a:lnTo>
                    <a:pt x="773773" y="0"/>
                  </a:lnTo>
                  <a:cubicBezTo>
                    <a:pt x="784123" y="0"/>
                    <a:pt x="794050" y="4112"/>
                    <a:pt x="801369" y="11431"/>
                  </a:cubicBezTo>
                  <a:cubicBezTo>
                    <a:pt x="808688" y="18750"/>
                    <a:pt x="812800" y="28677"/>
                    <a:pt x="812800" y="39027"/>
                  </a:cubicBezTo>
                  <a:lnTo>
                    <a:pt x="812800" y="508885"/>
                  </a:lnTo>
                  <a:cubicBezTo>
                    <a:pt x="812800" y="519236"/>
                    <a:pt x="808688" y="529163"/>
                    <a:pt x="801369" y="536482"/>
                  </a:cubicBezTo>
                  <a:cubicBezTo>
                    <a:pt x="794050" y="543801"/>
                    <a:pt x="784123" y="547913"/>
                    <a:pt x="773773" y="547913"/>
                  </a:cubicBezTo>
                  <a:lnTo>
                    <a:pt x="39027" y="547913"/>
                  </a:lnTo>
                  <a:cubicBezTo>
                    <a:pt x="17473" y="547913"/>
                    <a:pt x="0" y="530440"/>
                    <a:pt x="0" y="508885"/>
                  </a:cubicBezTo>
                  <a:lnTo>
                    <a:pt x="0" y="39027"/>
                  </a:lnTo>
                  <a:cubicBezTo>
                    <a:pt x="0" y="28677"/>
                    <a:pt x="4112" y="18750"/>
                    <a:pt x="11431" y="11431"/>
                  </a:cubicBezTo>
                  <a:cubicBezTo>
                    <a:pt x="18750" y="4112"/>
                    <a:pt x="28677" y="0"/>
                    <a:pt x="39027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2744" r="0" b="-2744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09630" y="1066800"/>
            <a:ext cx="15068741" cy="730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5"/>
              </a:lnSpc>
            </a:pPr>
            <a:r>
              <a:rPr lang="en-US" sz="5057" spc="-505">
                <a:solidFill>
                  <a:srgbClr val="FFFFFF"/>
                </a:solidFill>
                <a:latin typeface="Saira"/>
              </a:rPr>
              <a:t>PHÙ HỢP VỚI TẤT CẢ CÁC LĨNH VỰC KINH DOANH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728580">
            <a:off x="15264680" y="-1340293"/>
            <a:ext cx="4095194" cy="3921149"/>
          </a:xfrm>
          <a:custGeom>
            <a:avLst/>
            <a:gdLst/>
            <a:ahLst/>
            <a:cxnLst/>
            <a:rect r="r" b="b" t="t" l="l"/>
            <a:pathLst>
              <a:path h="3921149" w="4095194">
                <a:moveTo>
                  <a:pt x="0" y="0"/>
                </a:moveTo>
                <a:lnTo>
                  <a:pt x="4095194" y="0"/>
                </a:lnTo>
                <a:lnTo>
                  <a:pt x="4095194" y="3921149"/>
                </a:lnTo>
                <a:lnTo>
                  <a:pt x="0" y="3921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841230" y="0"/>
            <a:ext cx="8168277" cy="7576077"/>
          </a:xfrm>
          <a:custGeom>
            <a:avLst/>
            <a:gdLst/>
            <a:ahLst/>
            <a:cxnLst/>
            <a:rect r="r" b="b" t="t" l="l"/>
            <a:pathLst>
              <a:path h="7576077" w="8168277">
                <a:moveTo>
                  <a:pt x="0" y="0"/>
                </a:moveTo>
                <a:lnTo>
                  <a:pt x="8168277" y="0"/>
                </a:lnTo>
                <a:lnTo>
                  <a:pt x="8168277" y="7576077"/>
                </a:lnTo>
                <a:lnTo>
                  <a:pt x="0" y="7576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9027013">
            <a:off x="6496752" y="-1708414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533359">
            <a:off x="620958" y="3443040"/>
            <a:ext cx="6389755" cy="6118191"/>
          </a:xfrm>
          <a:custGeom>
            <a:avLst/>
            <a:gdLst/>
            <a:ahLst/>
            <a:cxnLst/>
            <a:rect r="r" b="b" t="t" l="l"/>
            <a:pathLst>
              <a:path h="6118191" w="6389755">
                <a:moveTo>
                  <a:pt x="0" y="0"/>
                </a:moveTo>
                <a:lnTo>
                  <a:pt x="6389755" y="0"/>
                </a:lnTo>
                <a:lnTo>
                  <a:pt x="6389755" y="6118191"/>
                </a:lnTo>
                <a:lnTo>
                  <a:pt x="0" y="6118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79701" y="9272587"/>
            <a:ext cx="18770087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2019268" y="3627805"/>
            <a:ext cx="3130688" cy="4338287"/>
            <a:chOff x="0" y="0"/>
            <a:chExt cx="4734560" cy="65608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56540" y="265430"/>
              <a:ext cx="4207510" cy="6043930"/>
            </a:xfrm>
            <a:custGeom>
              <a:avLst/>
              <a:gdLst/>
              <a:ahLst/>
              <a:cxnLst/>
              <a:rect r="r" b="b" t="t" l="l"/>
              <a:pathLst>
                <a:path h="6043930" w="4207510">
                  <a:moveTo>
                    <a:pt x="4206240" y="5942330"/>
                  </a:moveTo>
                  <a:cubicBezTo>
                    <a:pt x="4206240" y="5998210"/>
                    <a:pt x="4160520" y="6043930"/>
                    <a:pt x="4104640" y="6043930"/>
                  </a:cubicBezTo>
                  <a:lnTo>
                    <a:pt x="101600" y="6043930"/>
                  </a:lnTo>
                  <a:cubicBezTo>
                    <a:pt x="45720" y="6043930"/>
                    <a:pt x="0" y="5998210"/>
                    <a:pt x="0" y="594233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4105910" y="0"/>
                  </a:lnTo>
                  <a:cubicBezTo>
                    <a:pt x="4161790" y="0"/>
                    <a:pt x="4207510" y="45720"/>
                    <a:pt x="4207510" y="101600"/>
                  </a:cubicBezTo>
                  <a:lnTo>
                    <a:pt x="4207510" y="5942330"/>
                  </a:lnTo>
                  <a:close/>
                </a:path>
              </a:pathLst>
            </a:custGeom>
            <a:blipFill>
              <a:blip r:embed="rId4"/>
              <a:stretch>
                <a:fillRect l="0" t="0" r="-22159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4076207" y="3627805"/>
            <a:ext cx="2192525" cy="4338287"/>
            <a:chOff x="0" y="0"/>
            <a:chExt cx="2620010" cy="51841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-84287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4915429" y="3325246"/>
            <a:ext cx="9395306" cy="5389034"/>
            <a:chOff x="0" y="0"/>
            <a:chExt cx="7981950" cy="45783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tretch>
                <a:fillRect l="-3618" t="0" r="-3191" b="0"/>
              </a:stretch>
            </a:blip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1092306" y="1600200"/>
            <a:ext cx="15957444" cy="1230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98"/>
              </a:lnSpc>
              <a:spcBef>
                <a:spcPct val="0"/>
              </a:spcBef>
            </a:pPr>
            <a:r>
              <a:rPr lang="en-US" sz="11854" spc="-426">
                <a:solidFill>
                  <a:srgbClr val="FFFFFF"/>
                </a:solidFill>
                <a:latin typeface="Saira Medium"/>
              </a:rPr>
              <a:t>2. POS NHÀ HÀNG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728580">
            <a:off x="15264680" y="-1340293"/>
            <a:ext cx="4095194" cy="3921149"/>
          </a:xfrm>
          <a:custGeom>
            <a:avLst/>
            <a:gdLst/>
            <a:ahLst/>
            <a:cxnLst/>
            <a:rect r="r" b="b" t="t" l="l"/>
            <a:pathLst>
              <a:path h="3921149" w="4095194">
                <a:moveTo>
                  <a:pt x="0" y="0"/>
                </a:moveTo>
                <a:lnTo>
                  <a:pt x="4095194" y="0"/>
                </a:lnTo>
                <a:lnTo>
                  <a:pt x="4095194" y="3921149"/>
                </a:lnTo>
                <a:lnTo>
                  <a:pt x="0" y="3921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841230" y="0"/>
            <a:ext cx="8168277" cy="7576077"/>
          </a:xfrm>
          <a:custGeom>
            <a:avLst/>
            <a:gdLst/>
            <a:ahLst/>
            <a:cxnLst/>
            <a:rect r="r" b="b" t="t" l="l"/>
            <a:pathLst>
              <a:path h="7576077" w="8168277">
                <a:moveTo>
                  <a:pt x="0" y="0"/>
                </a:moveTo>
                <a:lnTo>
                  <a:pt x="8168277" y="0"/>
                </a:lnTo>
                <a:lnTo>
                  <a:pt x="8168277" y="7576077"/>
                </a:lnTo>
                <a:lnTo>
                  <a:pt x="0" y="7576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9027013">
            <a:off x="6496752" y="-1708414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533359">
            <a:off x="620958" y="3443040"/>
            <a:ext cx="6389755" cy="6118191"/>
          </a:xfrm>
          <a:custGeom>
            <a:avLst/>
            <a:gdLst/>
            <a:ahLst/>
            <a:cxnLst/>
            <a:rect r="r" b="b" t="t" l="l"/>
            <a:pathLst>
              <a:path h="6118191" w="6389755">
                <a:moveTo>
                  <a:pt x="0" y="0"/>
                </a:moveTo>
                <a:lnTo>
                  <a:pt x="6389755" y="0"/>
                </a:lnTo>
                <a:lnTo>
                  <a:pt x="6389755" y="6118191"/>
                </a:lnTo>
                <a:lnTo>
                  <a:pt x="0" y="6118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79701" y="9272587"/>
            <a:ext cx="18770087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531276" y="5991082"/>
            <a:ext cx="1535795" cy="2128196"/>
            <a:chOff x="0" y="0"/>
            <a:chExt cx="4734560" cy="65608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56540" y="265430"/>
              <a:ext cx="4207510" cy="6043930"/>
            </a:xfrm>
            <a:custGeom>
              <a:avLst/>
              <a:gdLst/>
              <a:ahLst/>
              <a:cxnLst/>
              <a:rect r="r" b="b" t="t" l="l"/>
              <a:pathLst>
                <a:path h="6043930" w="4207510">
                  <a:moveTo>
                    <a:pt x="4206240" y="5942330"/>
                  </a:moveTo>
                  <a:cubicBezTo>
                    <a:pt x="4206240" y="5998210"/>
                    <a:pt x="4160520" y="6043930"/>
                    <a:pt x="4104640" y="6043930"/>
                  </a:cubicBezTo>
                  <a:lnTo>
                    <a:pt x="101600" y="6043930"/>
                  </a:lnTo>
                  <a:cubicBezTo>
                    <a:pt x="45720" y="6043930"/>
                    <a:pt x="0" y="5998210"/>
                    <a:pt x="0" y="594233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4105910" y="0"/>
                  </a:lnTo>
                  <a:cubicBezTo>
                    <a:pt x="4161790" y="0"/>
                    <a:pt x="4207510" y="45720"/>
                    <a:pt x="4207510" y="101600"/>
                  </a:cubicBezTo>
                  <a:lnTo>
                    <a:pt x="4207510" y="5942330"/>
                  </a:lnTo>
                  <a:close/>
                </a:path>
              </a:pathLst>
            </a:custGeom>
            <a:blipFill>
              <a:blip r:embed="rId4"/>
              <a:stretch>
                <a:fillRect l="0" t="0" r="-22159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7445947" y="5991082"/>
            <a:ext cx="1075568" cy="2128196"/>
            <a:chOff x="0" y="0"/>
            <a:chExt cx="2620010" cy="51841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-84287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2952021" y="5842659"/>
            <a:ext cx="4608975" cy="2643653"/>
            <a:chOff x="0" y="0"/>
            <a:chExt cx="7981950" cy="45783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tretch>
                <a:fillRect l="-3618" t="0" r="-3191" b="0"/>
              </a:stretch>
            </a:blip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1353902" y="1206809"/>
            <a:ext cx="8715240" cy="679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32"/>
              </a:lnSpc>
              <a:spcBef>
                <a:spcPct val="0"/>
              </a:spcBef>
            </a:pPr>
            <a:r>
              <a:rPr lang="en-US" sz="6474" spc="-233">
                <a:solidFill>
                  <a:srgbClr val="FFFFFF"/>
                </a:solidFill>
                <a:latin typeface="Saira Medium"/>
              </a:rPr>
              <a:t>SẢN PHẨM CUNG CẤP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0184192" y="4875234"/>
            <a:ext cx="6377799" cy="3611077"/>
          </a:xfrm>
          <a:custGeom>
            <a:avLst/>
            <a:gdLst/>
            <a:ahLst/>
            <a:cxnLst/>
            <a:rect r="r" b="b" t="t" l="l"/>
            <a:pathLst>
              <a:path h="3611077" w="6377799">
                <a:moveTo>
                  <a:pt x="0" y="0"/>
                </a:moveTo>
                <a:lnTo>
                  <a:pt x="6377799" y="0"/>
                </a:lnTo>
                <a:lnTo>
                  <a:pt x="6377799" y="3611077"/>
                </a:lnTo>
                <a:lnTo>
                  <a:pt x="0" y="36110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8814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154292" y="2590835"/>
            <a:ext cx="5406705" cy="668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9"/>
              </a:lnSpc>
            </a:pPr>
            <a:r>
              <a:rPr lang="en-US" sz="3699">
                <a:solidFill>
                  <a:srgbClr val="FFFFFF"/>
                </a:solidFill>
                <a:latin typeface="Open Sauce Bold"/>
              </a:rPr>
              <a:t>Phần mềm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039242" y="3632254"/>
            <a:ext cx="5406705" cy="78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Open Sauce"/>
              </a:rPr>
              <a:t>Phần mèm quản lý nhà hàng, nhân viên, kho, thực đơn, báo cáo...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1155286" y="2590835"/>
            <a:ext cx="5406705" cy="668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9"/>
              </a:lnSpc>
            </a:pPr>
            <a:r>
              <a:rPr lang="en-US" sz="3699">
                <a:solidFill>
                  <a:srgbClr val="FFFFFF"/>
                </a:solidFill>
                <a:latin typeface="Open Sauce Bold"/>
              </a:rPr>
              <a:t>Phần cứng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1040236" y="3632254"/>
            <a:ext cx="5406705" cy="1186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Open Sauce"/>
              </a:rPr>
              <a:t>Cung cấp các thiết bị bao gồm: máy POS, Tablet, Ipad Checkin, Máy in, Két đựng tiền, chữ ký Digital....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23865" y="-3512945"/>
            <a:ext cx="8168277" cy="7576077"/>
          </a:xfrm>
          <a:custGeom>
            <a:avLst/>
            <a:gdLst/>
            <a:ahLst/>
            <a:cxnLst/>
            <a:rect r="r" b="b" t="t" l="l"/>
            <a:pathLst>
              <a:path h="7576077" w="8168277">
                <a:moveTo>
                  <a:pt x="0" y="0"/>
                </a:moveTo>
                <a:lnTo>
                  <a:pt x="8168277" y="0"/>
                </a:lnTo>
                <a:lnTo>
                  <a:pt x="8168277" y="7576077"/>
                </a:lnTo>
                <a:lnTo>
                  <a:pt x="0" y="7576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100000">
            <a:off x="6703302" y="-2336969"/>
            <a:ext cx="4881397" cy="4673937"/>
          </a:xfrm>
          <a:custGeom>
            <a:avLst/>
            <a:gdLst/>
            <a:ahLst/>
            <a:cxnLst/>
            <a:rect r="r" b="b" t="t" l="l"/>
            <a:pathLst>
              <a:path h="4673937" w="4881397">
                <a:moveTo>
                  <a:pt x="0" y="0"/>
                </a:moveTo>
                <a:lnTo>
                  <a:pt x="4881396" y="0"/>
                </a:lnTo>
                <a:lnTo>
                  <a:pt x="4881396" y="4673938"/>
                </a:lnTo>
                <a:lnTo>
                  <a:pt x="0" y="46739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397259" y="3382367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402598" y="1682223"/>
            <a:ext cx="8168277" cy="7576077"/>
          </a:xfrm>
          <a:custGeom>
            <a:avLst/>
            <a:gdLst/>
            <a:ahLst/>
            <a:cxnLst/>
            <a:rect r="r" b="b" t="t" l="l"/>
            <a:pathLst>
              <a:path h="7576077" w="8168277">
                <a:moveTo>
                  <a:pt x="0" y="0"/>
                </a:moveTo>
                <a:lnTo>
                  <a:pt x="8168277" y="0"/>
                </a:lnTo>
                <a:lnTo>
                  <a:pt x="8168277" y="7576077"/>
                </a:lnTo>
                <a:lnTo>
                  <a:pt x="0" y="7576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75162" y="3877328"/>
            <a:ext cx="8168277" cy="7576077"/>
          </a:xfrm>
          <a:custGeom>
            <a:avLst/>
            <a:gdLst/>
            <a:ahLst/>
            <a:cxnLst/>
            <a:rect r="r" b="b" t="t" l="l"/>
            <a:pathLst>
              <a:path h="7576077" w="8168277">
                <a:moveTo>
                  <a:pt x="0" y="0"/>
                </a:moveTo>
                <a:lnTo>
                  <a:pt x="8168276" y="0"/>
                </a:lnTo>
                <a:lnTo>
                  <a:pt x="8168276" y="7576077"/>
                </a:lnTo>
                <a:lnTo>
                  <a:pt x="0" y="7576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96076" y="5095875"/>
            <a:ext cx="12838348" cy="4162425"/>
            <a:chOff x="0" y="0"/>
            <a:chExt cx="3381293" cy="10962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381293" cy="1096276"/>
            </a:xfrm>
            <a:custGeom>
              <a:avLst/>
              <a:gdLst/>
              <a:ahLst/>
              <a:cxnLst/>
              <a:rect r="r" b="b" t="t" l="l"/>
              <a:pathLst>
                <a:path h="1096276" w="3381293">
                  <a:moveTo>
                    <a:pt x="15076" y="0"/>
                  </a:moveTo>
                  <a:lnTo>
                    <a:pt x="3366217" y="0"/>
                  </a:lnTo>
                  <a:cubicBezTo>
                    <a:pt x="3374544" y="0"/>
                    <a:pt x="3381293" y="6750"/>
                    <a:pt x="3381293" y="15076"/>
                  </a:cubicBezTo>
                  <a:lnTo>
                    <a:pt x="3381293" y="1081201"/>
                  </a:lnTo>
                  <a:cubicBezTo>
                    <a:pt x="3381293" y="1085199"/>
                    <a:pt x="3379705" y="1089034"/>
                    <a:pt x="3376878" y="1091861"/>
                  </a:cubicBezTo>
                  <a:cubicBezTo>
                    <a:pt x="3374050" y="1094688"/>
                    <a:pt x="3370216" y="1096276"/>
                    <a:pt x="3366217" y="1096276"/>
                  </a:cubicBezTo>
                  <a:lnTo>
                    <a:pt x="15076" y="1096276"/>
                  </a:lnTo>
                  <a:cubicBezTo>
                    <a:pt x="6750" y="1096276"/>
                    <a:pt x="0" y="1089527"/>
                    <a:pt x="0" y="1081201"/>
                  </a:cubicBezTo>
                  <a:lnTo>
                    <a:pt x="0" y="15076"/>
                  </a:lnTo>
                  <a:cubicBezTo>
                    <a:pt x="0" y="11077"/>
                    <a:pt x="1588" y="7243"/>
                    <a:pt x="4416" y="4416"/>
                  </a:cubicBezTo>
                  <a:cubicBezTo>
                    <a:pt x="7243" y="1588"/>
                    <a:pt x="11077" y="0"/>
                    <a:pt x="1507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3381293" cy="1143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54748" y="1151255"/>
            <a:ext cx="13121004" cy="349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200"/>
              </a:lnSpc>
            </a:pPr>
            <a:r>
              <a:rPr lang="en-US" sz="8000" spc="-728">
                <a:solidFill>
                  <a:srgbClr val="FFFFFF"/>
                </a:solidFill>
                <a:latin typeface="Saira Medium"/>
              </a:rPr>
              <a:t>TÍNH NĂNG VÀ ĐIỂM</a:t>
            </a:r>
            <a:r>
              <a:rPr lang="en-US" sz="8000" spc="-728">
                <a:solidFill>
                  <a:srgbClr val="FFFFFF"/>
                </a:solidFill>
                <a:latin typeface="Saira Medium"/>
              </a:rPr>
              <a:t> </a:t>
            </a:r>
          </a:p>
          <a:p>
            <a:pPr>
              <a:lnSpc>
                <a:spcPts val="9200"/>
              </a:lnSpc>
            </a:pPr>
            <a:r>
              <a:rPr lang="en-US" sz="8000" spc="-728">
                <a:solidFill>
                  <a:srgbClr val="FFFFFF"/>
                </a:solidFill>
                <a:latin typeface="Saira Medium"/>
              </a:rPr>
              <a:t>đặc trưng</a:t>
            </a:r>
          </a:p>
          <a:p>
            <a:pPr algn="l" marL="0" indent="0" lvl="0">
              <a:lnSpc>
                <a:spcPts val="9200"/>
              </a:lnSpc>
            </a:pPr>
          </a:p>
        </p:txBody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144000" y="1028700"/>
            <a:ext cx="8883366" cy="5095391"/>
            <a:chOff x="0" y="0"/>
            <a:chExt cx="7981950" cy="45783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l="-3404" t="0" r="-3404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5576269" y="6990884"/>
            <a:ext cx="1348964" cy="1348964"/>
            <a:chOff x="0" y="0"/>
            <a:chExt cx="1798619" cy="1798619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1798619" cy="1798619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79"/>
                  </a:lnSpc>
                </a:pPr>
              </a:p>
            </p:txBody>
          </p:sp>
        </p:grpSp>
        <p:sp>
          <p:nvSpPr>
            <p:cNvPr name="Freeform 21" id="21"/>
            <p:cNvSpPr/>
            <p:nvPr/>
          </p:nvSpPr>
          <p:spPr>
            <a:xfrm flipH="false" flipV="false" rot="0">
              <a:off x="623493" y="520234"/>
              <a:ext cx="628857" cy="783622"/>
            </a:xfrm>
            <a:custGeom>
              <a:avLst/>
              <a:gdLst/>
              <a:ahLst/>
              <a:cxnLst/>
              <a:rect r="r" b="b" t="t" l="l"/>
              <a:pathLst>
                <a:path h="783622" w="628857">
                  <a:moveTo>
                    <a:pt x="0" y="0"/>
                  </a:moveTo>
                  <a:lnTo>
                    <a:pt x="628856" y="0"/>
                  </a:lnTo>
                  <a:lnTo>
                    <a:pt x="628856" y="783622"/>
                  </a:lnTo>
                  <a:lnTo>
                    <a:pt x="0" y="783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263235" y="3650633"/>
            <a:ext cx="5406705" cy="386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>
                <a:solidFill>
                  <a:srgbClr val="FFFFFF"/>
                </a:solidFill>
                <a:latin typeface="Open Sauce Light"/>
              </a:rPr>
              <a:t>Một phần mềm quản lý tất cả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194951" y="7322727"/>
            <a:ext cx="3120902" cy="527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49"/>
              </a:lnSpc>
            </a:pPr>
            <a:r>
              <a:rPr lang="en-US" sz="2899">
                <a:solidFill>
                  <a:srgbClr val="555555"/>
                </a:solidFill>
                <a:latin typeface="Open Sauce"/>
              </a:rPr>
              <a:t>Điểm nổi bật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118751" y="6402201"/>
            <a:ext cx="1106482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spc="-558">
                <a:solidFill>
                  <a:srgbClr val="000000"/>
                </a:solidFill>
                <a:latin typeface="Bank Gothic Medium"/>
              </a:rPr>
              <a:t>03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192899" y="7322727"/>
            <a:ext cx="3120902" cy="527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49"/>
              </a:lnSpc>
            </a:pPr>
            <a:r>
              <a:rPr lang="en-US" sz="2899">
                <a:solidFill>
                  <a:srgbClr val="555555"/>
                </a:solidFill>
                <a:latin typeface="Open Sauce Light"/>
              </a:rPr>
              <a:t>Vai trò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116699" y="6402201"/>
            <a:ext cx="1106482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spc="-558">
                <a:solidFill>
                  <a:srgbClr val="000000"/>
                </a:solidFill>
                <a:latin typeface="Bank Gothic Medium"/>
              </a:rPr>
              <a:t>02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190847" y="7322727"/>
            <a:ext cx="2550981" cy="527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49"/>
              </a:lnSpc>
            </a:pPr>
            <a:r>
              <a:rPr lang="en-US" sz="2899">
                <a:solidFill>
                  <a:srgbClr val="555555"/>
                </a:solidFill>
                <a:latin typeface="Open Sauce Light"/>
              </a:rPr>
              <a:t>Tính năng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114647" y="6402201"/>
            <a:ext cx="1106482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spc="-558">
                <a:solidFill>
                  <a:srgbClr val="000000"/>
                </a:solidFill>
                <a:latin typeface="Bank Gothic Medium"/>
              </a:rPr>
              <a:t>01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21276" y="5476875"/>
            <a:ext cx="9648774" cy="8229600"/>
          </a:xfrm>
          <a:custGeom>
            <a:avLst/>
            <a:gdLst/>
            <a:ahLst/>
            <a:cxnLst/>
            <a:rect r="r" b="b" t="t" l="l"/>
            <a:pathLst>
              <a:path h="8229600" w="9648774">
                <a:moveTo>
                  <a:pt x="0" y="0"/>
                </a:moveTo>
                <a:lnTo>
                  <a:pt x="9648774" y="0"/>
                </a:lnTo>
                <a:lnTo>
                  <a:pt x="96487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19613" y="-321179"/>
            <a:ext cx="9648774" cy="8229600"/>
          </a:xfrm>
          <a:custGeom>
            <a:avLst/>
            <a:gdLst/>
            <a:ahLst/>
            <a:cxnLst/>
            <a:rect r="r" b="b" t="t" l="l"/>
            <a:pathLst>
              <a:path h="8229600" w="9648774">
                <a:moveTo>
                  <a:pt x="0" y="0"/>
                </a:moveTo>
                <a:lnTo>
                  <a:pt x="9648774" y="0"/>
                </a:lnTo>
                <a:lnTo>
                  <a:pt x="96487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7350715">
            <a:off x="15330618" y="1073605"/>
            <a:ext cx="7665473" cy="7339690"/>
          </a:xfrm>
          <a:custGeom>
            <a:avLst/>
            <a:gdLst/>
            <a:ahLst/>
            <a:cxnLst/>
            <a:rect r="r" b="b" t="t" l="l"/>
            <a:pathLst>
              <a:path h="7339690" w="7665473">
                <a:moveTo>
                  <a:pt x="0" y="0"/>
                </a:moveTo>
                <a:lnTo>
                  <a:pt x="7665473" y="0"/>
                </a:lnTo>
                <a:lnTo>
                  <a:pt x="7665473" y="7339690"/>
                </a:lnTo>
                <a:lnTo>
                  <a:pt x="0" y="73396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350715">
            <a:off x="-883865" y="6883255"/>
            <a:ext cx="4960930" cy="4750091"/>
          </a:xfrm>
          <a:custGeom>
            <a:avLst/>
            <a:gdLst/>
            <a:ahLst/>
            <a:cxnLst/>
            <a:rect r="r" b="b" t="t" l="l"/>
            <a:pathLst>
              <a:path h="4750091" w="4960930">
                <a:moveTo>
                  <a:pt x="0" y="0"/>
                </a:moveTo>
                <a:lnTo>
                  <a:pt x="4960930" y="0"/>
                </a:lnTo>
                <a:lnTo>
                  <a:pt x="4960930" y="4750090"/>
                </a:lnTo>
                <a:lnTo>
                  <a:pt x="0" y="4750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3781425"/>
            <a:ext cx="16230600" cy="4791075"/>
            <a:chOff x="0" y="0"/>
            <a:chExt cx="4274726" cy="126184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1261847"/>
            </a:xfrm>
            <a:custGeom>
              <a:avLst/>
              <a:gdLst/>
              <a:ahLst/>
              <a:cxnLst/>
              <a:rect r="r" b="b" t="t" l="l"/>
              <a:pathLst>
                <a:path h="1261847" w="4274726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249922"/>
                  </a:lnTo>
                  <a:cubicBezTo>
                    <a:pt x="4274726" y="1256508"/>
                    <a:pt x="4269387" y="1261847"/>
                    <a:pt x="4262801" y="1261847"/>
                  </a:cubicBezTo>
                  <a:lnTo>
                    <a:pt x="11925" y="1261847"/>
                  </a:lnTo>
                  <a:cubicBezTo>
                    <a:pt x="5339" y="1261847"/>
                    <a:pt x="0" y="1256508"/>
                    <a:pt x="0" y="1249922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274726" cy="1309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8673004" y="3087367"/>
            <a:ext cx="8586296" cy="6893861"/>
            <a:chOff x="0" y="0"/>
            <a:chExt cx="7467600" cy="599567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429510" y="5210810"/>
              <a:ext cx="2606040" cy="791210"/>
            </a:xfrm>
            <a:custGeom>
              <a:avLst/>
              <a:gdLst/>
              <a:ahLst/>
              <a:cxnLst/>
              <a:rect r="r" b="b" t="t" l="l"/>
              <a:pathLst>
                <a:path h="791210" w="260604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4"/>
              <a:stretch>
                <a:fillRect l="0" t="-2152" r="0" b="-2152"/>
              </a:stretch>
            </a:blipFill>
          </p:spPr>
        </p:sp>
      </p:grpSp>
      <p:sp>
        <p:nvSpPr>
          <p:cNvPr name="AutoShape 14" id="14"/>
          <p:cNvSpPr/>
          <p:nvPr/>
        </p:nvSpPr>
        <p:spPr>
          <a:xfrm>
            <a:off x="1028700" y="2930205"/>
            <a:ext cx="8709994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1028700" y="1057275"/>
            <a:ext cx="9981233" cy="915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29"/>
              </a:lnSpc>
            </a:pPr>
            <a:r>
              <a:rPr lang="en-US" sz="6199" spc="-204">
                <a:solidFill>
                  <a:srgbClr val="FFFFFF"/>
                </a:solidFill>
                <a:latin typeface="Saira Medium"/>
              </a:rPr>
              <a:t>2.1 TÍNH NĂNG PHẦN MỀM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03178" y="6304807"/>
            <a:ext cx="5919795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uce Light"/>
              </a:rPr>
              <a:t>Tích hợp đầy đủ các chức năng của một nhà quản lý, đầy đủ các thao tác công việc của nhân viên cửa hàng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03178" y="5023593"/>
            <a:ext cx="9981233" cy="915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29"/>
              </a:lnSpc>
            </a:pPr>
            <a:r>
              <a:rPr lang="en-US" sz="6199" spc="-204">
                <a:solidFill>
                  <a:srgbClr val="000000"/>
                </a:solidFill>
                <a:latin typeface="Saira Medium"/>
              </a:rPr>
              <a:t>+35 TÍNH NĂNG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169887" y="2623727"/>
            <a:ext cx="6523712" cy="6340103"/>
            <a:chOff x="0" y="0"/>
            <a:chExt cx="1554321" cy="151057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54321" cy="1510574"/>
            </a:xfrm>
            <a:custGeom>
              <a:avLst/>
              <a:gdLst/>
              <a:ahLst/>
              <a:cxnLst/>
              <a:rect r="r" b="b" t="t" l="l"/>
              <a:pathLst>
                <a:path h="1510574" w="1554321">
                  <a:moveTo>
                    <a:pt x="52216" y="0"/>
                  </a:moveTo>
                  <a:lnTo>
                    <a:pt x="1502104" y="0"/>
                  </a:lnTo>
                  <a:cubicBezTo>
                    <a:pt x="1530943" y="0"/>
                    <a:pt x="1554321" y="23378"/>
                    <a:pt x="1554321" y="52216"/>
                  </a:cubicBezTo>
                  <a:lnTo>
                    <a:pt x="1554321" y="1458358"/>
                  </a:lnTo>
                  <a:cubicBezTo>
                    <a:pt x="1554321" y="1487196"/>
                    <a:pt x="1530943" y="1510574"/>
                    <a:pt x="1502104" y="1510574"/>
                  </a:cubicBezTo>
                  <a:lnTo>
                    <a:pt x="52216" y="1510574"/>
                  </a:lnTo>
                  <a:cubicBezTo>
                    <a:pt x="23378" y="1510574"/>
                    <a:pt x="0" y="1487196"/>
                    <a:pt x="0" y="1458358"/>
                  </a:cubicBezTo>
                  <a:lnTo>
                    <a:pt x="0" y="52216"/>
                  </a:lnTo>
                  <a:cubicBezTo>
                    <a:pt x="0" y="23378"/>
                    <a:pt x="23378" y="0"/>
                    <a:pt x="52216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54321" cy="154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041786" y="2623727"/>
            <a:ext cx="6523712" cy="6340103"/>
            <a:chOff x="0" y="0"/>
            <a:chExt cx="1554321" cy="151057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54321" cy="1510574"/>
            </a:xfrm>
            <a:custGeom>
              <a:avLst/>
              <a:gdLst/>
              <a:ahLst/>
              <a:cxnLst/>
              <a:rect r="r" b="b" t="t" l="l"/>
              <a:pathLst>
                <a:path h="1510574" w="1554321">
                  <a:moveTo>
                    <a:pt x="52216" y="0"/>
                  </a:moveTo>
                  <a:lnTo>
                    <a:pt x="1502104" y="0"/>
                  </a:lnTo>
                  <a:cubicBezTo>
                    <a:pt x="1530943" y="0"/>
                    <a:pt x="1554321" y="23378"/>
                    <a:pt x="1554321" y="52216"/>
                  </a:cubicBezTo>
                  <a:lnTo>
                    <a:pt x="1554321" y="1458358"/>
                  </a:lnTo>
                  <a:cubicBezTo>
                    <a:pt x="1554321" y="1487196"/>
                    <a:pt x="1530943" y="1510574"/>
                    <a:pt x="1502104" y="1510574"/>
                  </a:cubicBezTo>
                  <a:lnTo>
                    <a:pt x="52216" y="1510574"/>
                  </a:lnTo>
                  <a:cubicBezTo>
                    <a:pt x="23378" y="1510574"/>
                    <a:pt x="0" y="1487196"/>
                    <a:pt x="0" y="1458358"/>
                  </a:cubicBezTo>
                  <a:lnTo>
                    <a:pt x="0" y="52216"/>
                  </a:lnTo>
                  <a:cubicBezTo>
                    <a:pt x="0" y="23378"/>
                    <a:pt x="23378" y="0"/>
                    <a:pt x="52216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54321" cy="154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020109" y="3303085"/>
            <a:ext cx="2319548" cy="2319548"/>
          </a:xfrm>
          <a:custGeom>
            <a:avLst/>
            <a:gdLst/>
            <a:ahLst/>
            <a:cxnLst/>
            <a:rect r="r" b="b" t="t" l="l"/>
            <a:pathLst>
              <a:path h="2319548" w="2319548">
                <a:moveTo>
                  <a:pt x="0" y="0"/>
                </a:moveTo>
                <a:lnTo>
                  <a:pt x="2319548" y="0"/>
                </a:lnTo>
                <a:lnTo>
                  <a:pt x="2319548" y="2319548"/>
                </a:lnTo>
                <a:lnTo>
                  <a:pt x="0" y="23195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206022" y="3171189"/>
            <a:ext cx="2451443" cy="2451443"/>
          </a:xfrm>
          <a:custGeom>
            <a:avLst/>
            <a:gdLst/>
            <a:ahLst/>
            <a:cxnLst/>
            <a:rect r="r" b="b" t="t" l="l"/>
            <a:pathLst>
              <a:path h="2451443" w="2451443">
                <a:moveTo>
                  <a:pt x="0" y="0"/>
                </a:moveTo>
                <a:lnTo>
                  <a:pt x="2451443" y="0"/>
                </a:lnTo>
                <a:lnTo>
                  <a:pt x="2451443" y="2451444"/>
                </a:lnTo>
                <a:lnTo>
                  <a:pt x="0" y="2451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453168" y="1076325"/>
            <a:ext cx="12379043" cy="99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43"/>
              </a:lnSpc>
            </a:pPr>
            <a:r>
              <a:rPr lang="en-US" sz="6852" spc="-685">
                <a:solidFill>
                  <a:srgbClr val="FFFFFF"/>
                </a:solidFill>
                <a:latin typeface="Saira"/>
              </a:rPr>
              <a:t>CHI TIẾT CÁC TÍNH NĂNG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521914" y="6308301"/>
            <a:ext cx="6757690" cy="2430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Quản lý sơ đồ bàn, tầng phòng</a:t>
            </a:r>
          </a:p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Quản lý nhân viên làm việc</a:t>
            </a:r>
          </a:p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Quản lý thực đơn</a:t>
            </a:r>
          </a:p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Quản lý đơn hàng</a:t>
            </a:r>
          </a:p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Quản lý quy trình thanh toán</a:t>
            </a:r>
          </a:p>
          <a:p>
            <a:pPr>
              <a:lnSpc>
                <a:spcPts val="329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0755226" y="6308301"/>
            <a:ext cx="5353035" cy="2021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Xem và quản lý báo cáo của nhà hàng</a:t>
            </a:r>
          </a:p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Quản lý thông tin khách hàng</a:t>
            </a:r>
          </a:p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Quản lý, cài đặt hoạt động của thiết bị trong nhà hàng</a:t>
            </a:r>
          </a:p>
          <a:p>
            <a:pPr>
              <a:lnSpc>
                <a:spcPts val="3299"/>
              </a:lnSpc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- Các tính năng khác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2943662" y="-2743200"/>
            <a:ext cx="8872884" cy="8229600"/>
          </a:xfrm>
          <a:custGeom>
            <a:avLst/>
            <a:gdLst/>
            <a:ahLst/>
            <a:cxnLst/>
            <a:rect r="r" b="b" t="t" l="l"/>
            <a:pathLst>
              <a:path h="8229600" w="8872884">
                <a:moveTo>
                  <a:pt x="0" y="0"/>
                </a:moveTo>
                <a:lnTo>
                  <a:pt x="8872884" y="0"/>
                </a:lnTo>
                <a:lnTo>
                  <a:pt x="88728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3928287" y="2849604"/>
            <a:ext cx="8872884" cy="8229600"/>
          </a:xfrm>
          <a:custGeom>
            <a:avLst/>
            <a:gdLst/>
            <a:ahLst/>
            <a:cxnLst/>
            <a:rect r="r" b="b" t="t" l="l"/>
            <a:pathLst>
              <a:path h="8229600" w="8872884">
                <a:moveTo>
                  <a:pt x="0" y="0"/>
                </a:moveTo>
                <a:lnTo>
                  <a:pt x="8872884" y="0"/>
                </a:lnTo>
                <a:lnTo>
                  <a:pt x="88728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4527621" y="4468854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4134873" y="-1563445"/>
            <a:ext cx="5414402" cy="5184290"/>
          </a:xfrm>
          <a:custGeom>
            <a:avLst/>
            <a:gdLst/>
            <a:ahLst/>
            <a:cxnLst/>
            <a:rect r="r" b="b" t="t" l="l"/>
            <a:pathLst>
              <a:path h="5184290" w="5414402">
                <a:moveTo>
                  <a:pt x="0" y="0"/>
                </a:moveTo>
                <a:lnTo>
                  <a:pt x="5414401" y="0"/>
                </a:lnTo>
                <a:lnTo>
                  <a:pt x="5414401" y="5184290"/>
                </a:lnTo>
                <a:lnTo>
                  <a:pt x="0" y="5184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037204" y="3458189"/>
            <a:ext cx="9804869" cy="2292908"/>
            <a:chOff x="0" y="0"/>
            <a:chExt cx="2643200" cy="61812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43200" cy="618123"/>
            </a:xfrm>
            <a:custGeom>
              <a:avLst/>
              <a:gdLst/>
              <a:ahLst/>
              <a:cxnLst/>
              <a:rect r="r" b="b" t="t" l="l"/>
              <a:pathLst>
                <a:path h="618123" w="2643200">
                  <a:moveTo>
                    <a:pt x="19740" y="0"/>
                  </a:moveTo>
                  <a:lnTo>
                    <a:pt x="2623460" y="0"/>
                  </a:lnTo>
                  <a:cubicBezTo>
                    <a:pt x="2634363" y="0"/>
                    <a:pt x="2643200" y="8838"/>
                    <a:pt x="2643200" y="19740"/>
                  </a:cubicBezTo>
                  <a:lnTo>
                    <a:pt x="2643200" y="598383"/>
                  </a:lnTo>
                  <a:cubicBezTo>
                    <a:pt x="2643200" y="609285"/>
                    <a:pt x="2634363" y="618123"/>
                    <a:pt x="2623460" y="618123"/>
                  </a:cubicBezTo>
                  <a:lnTo>
                    <a:pt x="19740" y="618123"/>
                  </a:lnTo>
                  <a:cubicBezTo>
                    <a:pt x="8838" y="618123"/>
                    <a:pt x="0" y="609285"/>
                    <a:pt x="0" y="598383"/>
                  </a:cubicBezTo>
                  <a:lnTo>
                    <a:pt x="0" y="19740"/>
                  </a:lnTo>
                  <a:cubicBezTo>
                    <a:pt x="0" y="8838"/>
                    <a:pt x="8838" y="0"/>
                    <a:pt x="197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643200" cy="6657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037204" y="5980906"/>
            <a:ext cx="9804869" cy="1685455"/>
            <a:chOff x="0" y="0"/>
            <a:chExt cx="2643200" cy="45436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43200" cy="454366"/>
            </a:xfrm>
            <a:custGeom>
              <a:avLst/>
              <a:gdLst/>
              <a:ahLst/>
              <a:cxnLst/>
              <a:rect r="r" b="b" t="t" l="l"/>
              <a:pathLst>
                <a:path h="454366" w="2643200">
                  <a:moveTo>
                    <a:pt x="19740" y="0"/>
                  </a:moveTo>
                  <a:lnTo>
                    <a:pt x="2623460" y="0"/>
                  </a:lnTo>
                  <a:cubicBezTo>
                    <a:pt x="2634363" y="0"/>
                    <a:pt x="2643200" y="8838"/>
                    <a:pt x="2643200" y="19740"/>
                  </a:cubicBezTo>
                  <a:lnTo>
                    <a:pt x="2643200" y="434626"/>
                  </a:lnTo>
                  <a:cubicBezTo>
                    <a:pt x="2643200" y="445528"/>
                    <a:pt x="2634363" y="454366"/>
                    <a:pt x="2623460" y="454366"/>
                  </a:cubicBezTo>
                  <a:lnTo>
                    <a:pt x="19740" y="454366"/>
                  </a:lnTo>
                  <a:cubicBezTo>
                    <a:pt x="8838" y="454366"/>
                    <a:pt x="0" y="445528"/>
                    <a:pt x="0" y="434626"/>
                  </a:cubicBezTo>
                  <a:lnTo>
                    <a:pt x="0" y="19740"/>
                  </a:lnTo>
                  <a:cubicBezTo>
                    <a:pt x="0" y="8838"/>
                    <a:pt x="8838" y="0"/>
                    <a:pt x="197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643200" cy="5019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037204" y="7839225"/>
            <a:ext cx="9804869" cy="1499980"/>
            <a:chOff x="0" y="0"/>
            <a:chExt cx="2643200" cy="40436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643200" cy="404365"/>
            </a:xfrm>
            <a:custGeom>
              <a:avLst/>
              <a:gdLst/>
              <a:ahLst/>
              <a:cxnLst/>
              <a:rect r="r" b="b" t="t" l="l"/>
              <a:pathLst>
                <a:path h="404365" w="2643200">
                  <a:moveTo>
                    <a:pt x="19740" y="0"/>
                  </a:moveTo>
                  <a:lnTo>
                    <a:pt x="2623460" y="0"/>
                  </a:lnTo>
                  <a:cubicBezTo>
                    <a:pt x="2634363" y="0"/>
                    <a:pt x="2643200" y="8838"/>
                    <a:pt x="2643200" y="19740"/>
                  </a:cubicBezTo>
                  <a:lnTo>
                    <a:pt x="2643200" y="384625"/>
                  </a:lnTo>
                  <a:cubicBezTo>
                    <a:pt x="2643200" y="395527"/>
                    <a:pt x="2634363" y="404365"/>
                    <a:pt x="2623460" y="404365"/>
                  </a:cubicBezTo>
                  <a:lnTo>
                    <a:pt x="19740" y="404365"/>
                  </a:lnTo>
                  <a:cubicBezTo>
                    <a:pt x="8838" y="404365"/>
                    <a:pt x="0" y="395527"/>
                    <a:pt x="0" y="384625"/>
                  </a:cubicBezTo>
                  <a:lnTo>
                    <a:pt x="0" y="19740"/>
                  </a:lnTo>
                  <a:cubicBezTo>
                    <a:pt x="0" y="8838"/>
                    <a:pt x="8838" y="0"/>
                    <a:pt x="197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2643200" cy="4519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296076" y="1323975"/>
            <a:ext cx="6163389" cy="12195325"/>
            <a:chOff x="0" y="0"/>
            <a:chExt cx="2620010" cy="518414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-84287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name="Freeform 25" id="25"/>
          <p:cNvSpPr/>
          <p:nvPr/>
        </p:nvSpPr>
        <p:spPr>
          <a:xfrm flipH="false" flipV="false" rot="-5400000">
            <a:off x="-2519171" y="6021991"/>
            <a:ext cx="7472928" cy="6931140"/>
          </a:xfrm>
          <a:custGeom>
            <a:avLst/>
            <a:gdLst/>
            <a:ahLst/>
            <a:cxnLst/>
            <a:rect r="r" b="b" t="t" l="l"/>
            <a:pathLst>
              <a:path h="6931140" w="7472928">
                <a:moveTo>
                  <a:pt x="0" y="0"/>
                </a:moveTo>
                <a:lnTo>
                  <a:pt x="7472928" y="0"/>
                </a:lnTo>
                <a:lnTo>
                  <a:pt x="7472928" y="6931140"/>
                </a:lnTo>
                <a:lnTo>
                  <a:pt x="0" y="6931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028700" y="8355054"/>
            <a:ext cx="1348964" cy="1348964"/>
            <a:chOff x="0" y="0"/>
            <a:chExt cx="1798619" cy="1798619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0"/>
              <a:ext cx="1798619" cy="1798619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79"/>
                  </a:lnSpc>
                </a:pPr>
              </a:p>
            </p:txBody>
          </p:sp>
        </p:grpSp>
        <p:sp>
          <p:nvSpPr>
            <p:cNvPr name="Freeform 30" id="30"/>
            <p:cNvSpPr/>
            <p:nvPr/>
          </p:nvSpPr>
          <p:spPr>
            <a:xfrm flipH="false" flipV="false" rot="0">
              <a:off x="623493" y="520234"/>
              <a:ext cx="628857" cy="783622"/>
            </a:xfrm>
            <a:custGeom>
              <a:avLst/>
              <a:gdLst/>
              <a:ahLst/>
              <a:cxnLst/>
              <a:rect r="r" b="b" t="t" l="l"/>
              <a:pathLst>
                <a:path h="783622" w="628857">
                  <a:moveTo>
                    <a:pt x="0" y="0"/>
                  </a:moveTo>
                  <a:lnTo>
                    <a:pt x="628856" y="0"/>
                  </a:lnTo>
                  <a:lnTo>
                    <a:pt x="628856" y="783622"/>
                  </a:lnTo>
                  <a:lnTo>
                    <a:pt x="0" y="783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8256404" y="1628775"/>
            <a:ext cx="8115300" cy="792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28"/>
              </a:lnSpc>
              <a:spcBef>
                <a:spcPct val="0"/>
              </a:spcBef>
            </a:pPr>
            <a:r>
              <a:rPr lang="en-US" sz="7200" spc="-655">
                <a:solidFill>
                  <a:srgbClr val="FFFFFF"/>
                </a:solidFill>
                <a:latin typeface="Bank Gothic Medium"/>
              </a:rPr>
              <a:t>2.2 VAI TRÒ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313684" y="2407534"/>
            <a:ext cx="7789672" cy="386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5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Open Sauce"/>
              </a:rPr>
              <a:t>Trợ thủ đắc lực cho nhà quản lý và nhân viên nhà hàng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470388" y="4222480"/>
            <a:ext cx="6359402" cy="1205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Quản lý nhà hàng</a:t>
            </a:r>
          </a:p>
          <a:p>
            <a:pPr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Quản lý nhân viên </a:t>
            </a:r>
          </a:p>
          <a:p>
            <a:pPr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Quản lý khách hàng</a:t>
            </a:r>
          </a:p>
          <a:p>
            <a:pPr marL="0" indent="0" lvl="0"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Quản lý hiệu suất làm việc và kinh doanh nhà hàng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470388" y="3647798"/>
            <a:ext cx="6359402" cy="478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049"/>
              </a:lnSpc>
            </a:pPr>
            <a:r>
              <a:rPr lang="en-US" sz="2699">
                <a:solidFill>
                  <a:srgbClr val="000000"/>
                </a:solidFill>
                <a:latin typeface="Open Sauce Bold"/>
              </a:rPr>
              <a:t>Nhà quản lý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313684" y="3481546"/>
            <a:ext cx="1430270" cy="731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spc="-420">
                <a:solidFill>
                  <a:srgbClr val="000000"/>
                </a:solidFill>
                <a:latin typeface="Bank Gothic Medium"/>
              </a:rPr>
              <a:t>01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1726584" y="427355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296076" y="427355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470388" y="6744597"/>
            <a:ext cx="6359402" cy="596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Thao tác làm việc được tối ưu</a:t>
            </a:r>
          </a:p>
          <a:p>
            <a:pPr marL="0" indent="0" lvl="0"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Tự kiểm tra và quản lý được báo cáo làm việc của bản thân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470388" y="6169915"/>
            <a:ext cx="6359402" cy="478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049"/>
              </a:lnSpc>
            </a:pPr>
            <a:r>
              <a:rPr lang="en-US" sz="2699">
                <a:solidFill>
                  <a:srgbClr val="000000"/>
                </a:solidFill>
                <a:latin typeface="Open Sauce Bold"/>
              </a:rPr>
              <a:t>Nhân viên cửa hàng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8313684" y="6003663"/>
            <a:ext cx="1430270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spc="-420">
                <a:solidFill>
                  <a:srgbClr val="000000"/>
                </a:solidFill>
                <a:latin typeface="Bank Gothic Medium"/>
              </a:rPr>
              <a:t>02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470388" y="8519104"/>
            <a:ext cx="6359402" cy="596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"/>
              </a:rPr>
              <a:t>Tăng trải nghiệm sử dụng dịch vụ</a:t>
            </a:r>
          </a:p>
          <a:p>
            <a:pPr marL="0" indent="0" lvl="0">
              <a:lnSpc>
                <a:spcPts val="2400"/>
              </a:lnSpc>
            </a:pPr>
            <a:r>
              <a:rPr lang="en-US" sz="1600">
                <a:solidFill>
                  <a:srgbClr val="555555"/>
                </a:solidFill>
                <a:latin typeface="Open Sauce"/>
              </a:rPr>
              <a:t>Tăng điểm đánh giá cửa hàng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470388" y="7944423"/>
            <a:ext cx="6359402" cy="478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4049"/>
              </a:lnSpc>
            </a:pPr>
            <a:r>
              <a:rPr lang="en-US" sz="2699">
                <a:solidFill>
                  <a:srgbClr val="000000"/>
                </a:solidFill>
                <a:latin typeface="Open Sauce Bold"/>
              </a:rPr>
              <a:t>Khách hàng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8313684" y="7778171"/>
            <a:ext cx="1430270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spc="-420">
                <a:solidFill>
                  <a:srgbClr val="000000"/>
                </a:solidFill>
                <a:latin typeface="Bank Gothic Medium"/>
              </a:rPr>
              <a:t>03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3969638" y="4666830"/>
            <a:ext cx="9990407" cy="9266102"/>
          </a:xfrm>
          <a:custGeom>
            <a:avLst/>
            <a:gdLst/>
            <a:ahLst/>
            <a:cxnLst/>
            <a:rect r="r" b="b" t="t" l="l"/>
            <a:pathLst>
              <a:path h="9266102" w="9990407">
                <a:moveTo>
                  <a:pt x="0" y="0"/>
                </a:moveTo>
                <a:lnTo>
                  <a:pt x="9990407" y="0"/>
                </a:lnTo>
                <a:lnTo>
                  <a:pt x="9990407" y="9266102"/>
                </a:lnTo>
                <a:lnTo>
                  <a:pt x="0" y="9266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1134744" y="-2575651"/>
            <a:ext cx="9990407" cy="9266102"/>
          </a:xfrm>
          <a:custGeom>
            <a:avLst/>
            <a:gdLst/>
            <a:ahLst/>
            <a:cxnLst/>
            <a:rect r="r" b="b" t="t" l="l"/>
            <a:pathLst>
              <a:path h="9266102" w="9990407">
                <a:moveTo>
                  <a:pt x="0" y="0"/>
                </a:moveTo>
                <a:lnTo>
                  <a:pt x="9990407" y="0"/>
                </a:lnTo>
                <a:lnTo>
                  <a:pt x="9990407" y="9266102"/>
                </a:lnTo>
                <a:lnTo>
                  <a:pt x="0" y="9266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3966503" y="-3368396"/>
            <a:ext cx="9990407" cy="9266102"/>
          </a:xfrm>
          <a:custGeom>
            <a:avLst/>
            <a:gdLst/>
            <a:ahLst/>
            <a:cxnLst/>
            <a:rect r="r" b="b" t="t" l="l"/>
            <a:pathLst>
              <a:path h="9266102" w="9990407">
                <a:moveTo>
                  <a:pt x="0" y="0"/>
                </a:moveTo>
                <a:lnTo>
                  <a:pt x="9990406" y="0"/>
                </a:lnTo>
                <a:lnTo>
                  <a:pt x="9990406" y="9266102"/>
                </a:lnTo>
                <a:lnTo>
                  <a:pt x="0" y="9266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957630" y="5022528"/>
            <a:ext cx="7736552" cy="7407749"/>
          </a:xfrm>
          <a:custGeom>
            <a:avLst/>
            <a:gdLst/>
            <a:ahLst/>
            <a:cxnLst/>
            <a:rect r="r" b="b" t="t" l="l"/>
            <a:pathLst>
              <a:path h="7407749" w="7736552">
                <a:moveTo>
                  <a:pt x="0" y="0"/>
                </a:moveTo>
                <a:lnTo>
                  <a:pt x="7736552" y="0"/>
                </a:lnTo>
                <a:lnTo>
                  <a:pt x="7736552" y="7407749"/>
                </a:lnTo>
                <a:lnTo>
                  <a:pt x="0" y="74077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6605895" y="-120972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2" y="0"/>
                </a:lnTo>
                <a:lnTo>
                  <a:pt x="85948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-5400000">
            <a:off x="10511174" y="1731684"/>
            <a:ext cx="6113417" cy="8471543"/>
            <a:chOff x="0" y="0"/>
            <a:chExt cx="4734560" cy="65608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5401400">
              <a:off x="-662508" y="1182450"/>
              <a:ext cx="6045606" cy="4209912"/>
            </a:xfrm>
            <a:custGeom>
              <a:avLst/>
              <a:gdLst/>
              <a:ahLst/>
              <a:cxnLst/>
              <a:rect r="r" b="b" t="t" l="l"/>
              <a:pathLst>
                <a:path h="4209912" w="6045606">
                  <a:moveTo>
                    <a:pt x="5942311" y="1270"/>
                  </a:moveTo>
                  <a:cubicBezTo>
                    <a:pt x="5998191" y="1247"/>
                    <a:pt x="6043930" y="46949"/>
                    <a:pt x="6043952" y="102829"/>
                  </a:cubicBezTo>
                  <a:lnTo>
                    <a:pt x="6045583" y="4105869"/>
                  </a:lnTo>
                  <a:cubicBezTo>
                    <a:pt x="6045606" y="4161749"/>
                    <a:pt x="5999904" y="4207487"/>
                    <a:pt x="5944024" y="4207510"/>
                  </a:cubicBezTo>
                  <a:lnTo>
                    <a:pt x="103295" y="4209889"/>
                  </a:lnTo>
                  <a:cubicBezTo>
                    <a:pt x="47415" y="4209912"/>
                    <a:pt x="1676" y="4164211"/>
                    <a:pt x="1654" y="4108331"/>
                  </a:cubicBezTo>
                  <a:lnTo>
                    <a:pt x="22" y="104021"/>
                  </a:lnTo>
                  <a:cubicBezTo>
                    <a:pt x="0" y="48141"/>
                    <a:pt x="45701" y="2403"/>
                    <a:pt x="101581" y="2380"/>
                  </a:cubicBezTo>
                  <a:lnTo>
                    <a:pt x="5942310" y="0"/>
                  </a:lnTo>
                  <a:close/>
                </a:path>
              </a:pathLst>
            </a:custGeom>
            <a:blipFill>
              <a:blip r:embed="rId4"/>
              <a:stretch>
                <a:fillRect l="-18845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71247" y="4666830"/>
            <a:ext cx="3278799" cy="4277145"/>
            <a:chOff x="0" y="0"/>
            <a:chExt cx="999092" cy="130330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99092" cy="1303301"/>
            </a:xfrm>
            <a:custGeom>
              <a:avLst/>
              <a:gdLst/>
              <a:ahLst/>
              <a:cxnLst/>
              <a:rect r="r" b="b" t="t" l="l"/>
              <a:pathLst>
                <a:path h="1303301" w="999092">
                  <a:moveTo>
                    <a:pt x="59030" y="0"/>
                  </a:moveTo>
                  <a:lnTo>
                    <a:pt x="940062" y="0"/>
                  </a:lnTo>
                  <a:cubicBezTo>
                    <a:pt x="955717" y="0"/>
                    <a:pt x="970732" y="6219"/>
                    <a:pt x="981802" y="17290"/>
                  </a:cubicBezTo>
                  <a:cubicBezTo>
                    <a:pt x="992873" y="28360"/>
                    <a:pt x="999092" y="43374"/>
                    <a:pt x="999092" y="59030"/>
                  </a:cubicBezTo>
                  <a:lnTo>
                    <a:pt x="999092" y="1244271"/>
                  </a:lnTo>
                  <a:cubicBezTo>
                    <a:pt x="999092" y="1276872"/>
                    <a:pt x="972663" y="1303301"/>
                    <a:pt x="940062" y="1303301"/>
                  </a:cubicBezTo>
                  <a:lnTo>
                    <a:pt x="59030" y="1303301"/>
                  </a:lnTo>
                  <a:cubicBezTo>
                    <a:pt x="26429" y="1303301"/>
                    <a:pt x="0" y="1276872"/>
                    <a:pt x="0" y="1244271"/>
                  </a:cubicBezTo>
                  <a:lnTo>
                    <a:pt x="0" y="59030"/>
                  </a:lnTo>
                  <a:cubicBezTo>
                    <a:pt x="0" y="26429"/>
                    <a:pt x="26429" y="0"/>
                    <a:pt x="5903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999092" cy="1350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4712561" y="4666830"/>
            <a:ext cx="3278799" cy="4277145"/>
            <a:chOff x="0" y="0"/>
            <a:chExt cx="999092" cy="130330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99092" cy="1303301"/>
            </a:xfrm>
            <a:custGeom>
              <a:avLst/>
              <a:gdLst/>
              <a:ahLst/>
              <a:cxnLst/>
              <a:rect r="r" b="b" t="t" l="l"/>
              <a:pathLst>
                <a:path h="1303301" w="999092">
                  <a:moveTo>
                    <a:pt x="59030" y="0"/>
                  </a:moveTo>
                  <a:lnTo>
                    <a:pt x="940062" y="0"/>
                  </a:lnTo>
                  <a:cubicBezTo>
                    <a:pt x="955717" y="0"/>
                    <a:pt x="970732" y="6219"/>
                    <a:pt x="981802" y="17290"/>
                  </a:cubicBezTo>
                  <a:cubicBezTo>
                    <a:pt x="992873" y="28360"/>
                    <a:pt x="999092" y="43374"/>
                    <a:pt x="999092" y="59030"/>
                  </a:cubicBezTo>
                  <a:lnTo>
                    <a:pt x="999092" y="1244271"/>
                  </a:lnTo>
                  <a:cubicBezTo>
                    <a:pt x="999092" y="1276872"/>
                    <a:pt x="972663" y="1303301"/>
                    <a:pt x="940062" y="1303301"/>
                  </a:cubicBezTo>
                  <a:lnTo>
                    <a:pt x="59030" y="1303301"/>
                  </a:lnTo>
                  <a:cubicBezTo>
                    <a:pt x="26429" y="1303301"/>
                    <a:pt x="0" y="1276872"/>
                    <a:pt x="0" y="1244271"/>
                  </a:cubicBezTo>
                  <a:lnTo>
                    <a:pt x="0" y="59030"/>
                  </a:lnTo>
                  <a:cubicBezTo>
                    <a:pt x="0" y="26429"/>
                    <a:pt x="26429" y="0"/>
                    <a:pt x="5903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999092" cy="1350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170270" y="4666830"/>
            <a:ext cx="3278799" cy="4277145"/>
            <a:chOff x="0" y="0"/>
            <a:chExt cx="999092" cy="130330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99092" cy="1303301"/>
            </a:xfrm>
            <a:custGeom>
              <a:avLst/>
              <a:gdLst/>
              <a:ahLst/>
              <a:cxnLst/>
              <a:rect r="r" b="b" t="t" l="l"/>
              <a:pathLst>
                <a:path h="1303301" w="999092">
                  <a:moveTo>
                    <a:pt x="59030" y="0"/>
                  </a:moveTo>
                  <a:lnTo>
                    <a:pt x="940062" y="0"/>
                  </a:lnTo>
                  <a:cubicBezTo>
                    <a:pt x="955717" y="0"/>
                    <a:pt x="970732" y="6219"/>
                    <a:pt x="981802" y="17290"/>
                  </a:cubicBezTo>
                  <a:cubicBezTo>
                    <a:pt x="992873" y="28360"/>
                    <a:pt x="999092" y="43374"/>
                    <a:pt x="999092" y="59030"/>
                  </a:cubicBezTo>
                  <a:lnTo>
                    <a:pt x="999092" y="1244271"/>
                  </a:lnTo>
                  <a:cubicBezTo>
                    <a:pt x="999092" y="1276872"/>
                    <a:pt x="972663" y="1303301"/>
                    <a:pt x="940062" y="1303301"/>
                  </a:cubicBezTo>
                  <a:lnTo>
                    <a:pt x="59030" y="1303301"/>
                  </a:lnTo>
                  <a:cubicBezTo>
                    <a:pt x="26429" y="1303301"/>
                    <a:pt x="0" y="1276872"/>
                    <a:pt x="0" y="1244271"/>
                  </a:cubicBezTo>
                  <a:lnTo>
                    <a:pt x="0" y="59030"/>
                  </a:lnTo>
                  <a:cubicBezTo>
                    <a:pt x="0" y="26429"/>
                    <a:pt x="26429" y="0"/>
                    <a:pt x="5903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999092" cy="1350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AutoShape 28" id="28"/>
          <p:cNvSpPr/>
          <p:nvPr/>
        </p:nvSpPr>
        <p:spPr>
          <a:xfrm>
            <a:off x="-693513" y="3979541"/>
            <a:ext cx="10503182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6129947" y="1028700"/>
            <a:ext cx="1348964" cy="1348964"/>
            <a:chOff x="0" y="0"/>
            <a:chExt cx="1798619" cy="1798619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1798619" cy="1798619"/>
              <a:chOff x="0" y="0"/>
              <a:chExt cx="812800" cy="8128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79"/>
                  </a:lnSpc>
                </a:pPr>
              </a:p>
            </p:txBody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623493" y="520234"/>
              <a:ext cx="628857" cy="783622"/>
            </a:xfrm>
            <a:custGeom>
              <a:avLst/>
              <a:gdLst/>
              <a:ahLst/>
              <a:cxnLst/>
              <a:rect r="r" b="b" t="t" l="l"/>
              <a:pathLst>
                <a:path h="783622" w="628857">
                  <a:moveTo>
                    <a:pt x="0" y="0"/>
                  </a:moveTo>
                  <a:lnTo>
                    <a:pt x="628856" y="0"/>
                  </a:lnTo>
                  <a:lnTo>
                    <a:pt x="628856" y="783622"/>
                  </a:lnTo>
                  <a:lnTo>
                    <a:pt x="0" y="783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34" id="34"/>
          <p:cNvSpPr/>
          <p:nvPr/>
        </p:nvSpPr>
        <p:spPr>
          <a:xfrm flipH="false" flipV="false" rot="0">
            <a:off x="9359327" y="5468753"/>
            <a:ext cx="900685" cy="900685"/>
          </a:xfrm>
          <a:custGeom>
            <a:avLst/>
            <a:gdLst/>
            <a:ahLst/>
            <a:cxnLst/>
            <a:rect r="r" b="b" t="t" l="l"/>
            <a:pathLst>
              <a:path h="900685" w="900685">
                <a:moveTo>
                  <a:pt x="0" y="0"/>
                </a:moveTo>
                <a:lnTo>
                  <a:pt x="900685" y="0"/>
                </a:lnTo>
                <a:lnTo>
                  <a:pt x="900685" y="900685"/>
                </a:lnTo>
                <a:lnTo>
                  <a:pt x="0" y="9006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5838497" y="5515567"/>
            <a:ext cx="1043321" cy="903777"/>
          </a:xfrm>
          <a:custGeom>
            <a:avLst/>
            <a:gdLst/>
            <a:ahLst/>
            <a:cxnLst/>
            <a:rect r="r" b="b" t="t" l="l"/>
            <a:pathLst>
              <a:path h="903777" w="1043321">
                <a:moveTo>
                  <a:pt x="0" y="0"/>
                </a:moveTo>
                <a:lnTo>
                  <a:pt x="1043321" y="0"/>
                </a:lnTo>
                <a:lnTo>
                  <a:pt x="1043321" y="903777"/>
                </a:lnTo>
                <a:lnTo>
                  <a:pt x="0" y="9037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2368811" y="5515567"/>
            <a:ext cx="923974" cy="923974"/>
          </a:xfrm>
          <a:custGeom>
            <a:avLst/>
            <a:gdLst/>
            <a:ahLst/>
            <a:cxnLst/>
            <a:rect r="r" b="b" t="t" l="l"/>
            <a:pathLst>
              <a:path h="923974" w="923974">
                <a:moveTo>
                  <a:pt x="0" y="0"/>
                </a:moveTo>
                <a:lnTo>
                  <a:pt x="923975" y="0"/>
                </a:lnTo>
                <a:lnTo>
                  <a:pt x="923975" y="923974"/>
                </a:lnTo>
                <a:lnTo>
                  <a:pt x="0" y="92397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8657350" y="6964506"/>
            <a:ext cx="2304639" cy="90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600">
                <a:solidFill>
                  <a:srgbClr val="555555"/>
                </a:solidFill>
                <a:latin typeface="Open Sauce"/>
              </a:rPr>
              <a:t>Giá cả hợp lý, nhiều gói giá sản phẩm phù hợp với từng doanh nghiệp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199641" y="6964506"/>
            <a:ext cx="2304639" cy="596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Tích hợp trên các thiết bị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758327" y="6964506"/>
            <a:ext cx="2304639" cy="596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0"/>
              </a:lnSpc>
              <a:spcBef>
                <a:spcPct val="0"/>
              </a:spcBef>
            </a:pPr>
            <a:r>
              <a:rPr lang="en-US" sz="1600">
                <a:solidFill>
                  <a:srgbClr val="555555"/>
                </a:solidFill>
                <a:latin typeface="Open Sauce Light"/>
              </a:rPr>
              <a:t>Tải xuống và sử dụng dễ dàng, nhanh chóng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71247" y="1569455"/>
            <a:ext cx="13425594" cy="761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80"/>
              </a:lnSpc>
              <a:spcBef>
                <a:spcPct val="0"/>
              </a:spcBef>
            </a:pPr>
            <a:r>
              <a:rPr lang="en-US" sz="7000" spc="-637">
                <a:solidFill>
                  <a:srgbClr val="FFFFFF"/>
                </a:solidFill>
                <a:latin typeface="Saira Medium"/>
              </a:rPr>
              <a:t>2.3  ĐIỂM NỔI BẬT CỦA PHẦN MỀM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3966503" y="-3437559"/>
            <a:ext cx="9990407" cy="9266102"/>
          </a:xfrm>
          <a:custGeom>
            <a:avLst/>
            <a:gdLst/>
            <a:ahLst/>
            <a:cxnLst/>
            <a:rect r="r" b="b" t="t" l="l"/>
            <a:pathLst>
              <a:path h="9266102" w="9990407">
                <a:moveTo>
                  <a:pt x="0" y="0"/>
                </a:moveTo>
                <a:lnTo>
                  <a:pt x="9990406" y="0"/>
                </a:lnTo>
                <a:lnTo>
                  <a:pt x="9990406" y="9266102"/>
                </a:lnTo>
                <a:lnTo>
                  <a:pt x="0" y="9266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637020">
            <a:off x="13393266" y="1048933"/>
            <a:ext cx="6857699" cy="6360516"/>
          </a:xfrm>
          <a:custGeom>
            <a:avLst/>
            <a:gdLst/>
            <a:ahLst/>
            <a:cxnLst/>
            <a:rect r="r" b="b" t="t" l="l"/>
            <a:pathLst>
              <a:path h="6360516" w="6857699">
                <a:moveTo>
                  <a:pt x="0" y="0"/>
                </a:moveTo>
                <a:lnTo>
                  <a:pt x="6857699" y="0"/>
                </a:lnTo>
                <a:lnTo>
                  <a:pt x="6857699" y="6360516"/>
                </a:lnTo>
                <a:lnTo>
                  <a:pt x="0" y="6360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03302" y="633318"/>
            <a:ext cx="4881397" cy="4673937"/>
          </a:xfrm>
          <a:custGeom>
            <a:avLst/>
            <a:gdLst/>
            <a:ahLst/>
            <a:cxnLst/>
            <a:rect r="r" b="b" t="t" l="l"/>
            <a:pathLst>
              <a:path h="4673937" w="4881397">
                <a:moveTo>
                  <a:pt x="0" y="0"/>
                </a:moveTo>
                <a:lnTo>
                  <a:pt x="4881396" y="0"/>
                </a:lnTo>
                <a:lnTo>
                  <a:pt x="4881396" y="4673937"/>
                </a:lnTo>
                <a:lnTo>
                  <a:pt x="0" y="46739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77903" y="4584363"/>
            <a:ext cx="4881397" cy="4673937"/>
          </a:xfrm>
          <a:custGeom>
            <a:avLst/>
            <a:gdLst/>
            <a:ahLst/>
            <a:cxnLst/>
            <a:rect r="r" b="b" t="t" l="l"/>
            <a:pathLst>
              <a:path h="4673937" w="4881397">
                <a:moveTo>
                  <a:pt x="0" y="0"/>
                </a:moveTo>
                <a:lnTo>
                  <a:pt x="4881397" y="0"/>
                </a:lnTo>
                <a:lnTo>
                  <a:pt x="4881397" y="4673937"/>
                </a:lnTo>
                <a:lnTo>
                  <a:pt x="0" y="46739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6023903" y="4958624"/>
            <a:ext cx="9990407" cy="9266102"/>
          </a:xfrm>
          <a:custGeom>
            <a:avLst/>
            <a:gdLst/>
            <a:ahLst/>
            <a:cxnLst/>
            <a:rect r="r" b="b" t="t" l="l"/>
            <a:pathLst>
              <a:path h="9266102" w="9990407">
                <a:moveTo>
                  <a:pt x="0" y="0"/>
                </a:moveTo>
                <a:lnTo>
                  <a:pt x="9990407" y="0"/>
                </a:lnTo>
                <a:lnTo>
                  <a:pt x="9990407" y="9266102"/>
                </a:lnTo>
                <a:lnTo>
                  <a:pt x="0" y="9266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964102" y="3378321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-5400000">
            <a:off x="5999536" y="1757550"/>
            <a:ext cx="6288014" cy="8713487"/>
            <a:chOff x="0" y="0"/>
            <a:chExt cx="4734560" cy="65608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5373416">
              <a:off x="-677494" y="1160689"/>
              <a:ext cx="6075568" cy="4253413"/>
            </a:xfrm>
            <a:custGeom>
              <a:avLst/>
              <a:gdLst/>
              <a:ahLst/>
              <a:cxnLst/>
              <a:rect r="r" b="b" t="t" l="l"/>
              <a:pathLst>
                <a:path h="4253413" w="6075568">
                  <a:moveTo>
                    <a:pt x="5974324" y="46866"/>
                  </a:moveTo>
                  <a:cubicBezTo>
                    <a:pt x="6030202" y="47298"/>
                    <a:pt x="6075568" y="93370"/>
                    <a:pt x="6075135" y="149248"/>
                  </a:cubicBezTo>
                  <a:lnTo>
                    <a:pt x="6044181" y="4152169"/>
                  </a:lnTo>
                  <a:cubicBezTo>
                    <a:pt x="6043749" y="4208047"/>
                    <a:pt x="5997677" y="4253412"/>
                    <a:pt x="5941799" y="4252980"/>
                  </a:cubicBezTo>
                  <a:lnTo>
                    <a:pt x="101243" y="4207816"/>
                  </a:lnTo>
                  <a:cubicBezTo>
                    <a:pt x="45365" y="4207384"/>
                    <a:pt x="0" y="4161311"/>
                    <a:pt x="432" y="4105433"/>
                  </a:cubicBezTo>
                  <a:lnTo>
                    <a:pt x="31396" y="101243"/>
                  </a:lnTo>
                  <a:cubicBezTo>
                    <a:pt x="31828" y="45365"/>
                    <a:pt x="77900" y="0"/>
                    <a:pt x="133779" y="432"/>
                  </a:cubicBezTo>
                  <a:lnTo>
                    <a:pt x="5974334" y="45596"/>
                  </a:lnTo>
                  <a:close/>
                </a:path>
              </a:pathLst>
            </a:custGeom>
            <a:blipFill>
              <a:blip r:embed="rId4"/>
              <a:stretch>
                <a:fillRect l="-3176" t="-3267" r="-3176" b="-3267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-577060" y="3861421"/>
            <a:ext cx="4764699" cy="4505745"/>
            <a:chOff x="0" y="0"/>
            <a:chExt cx="1451865" cy="137295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451864" cy="1372958"/>
            </a:xfrm>
            <a:custGeom>
              <a:avLst/>
              <a:gdLst/>
              <a:ahLst/>
              <a:cxnLst/>
              <a:rect r="r" b="b" t="t" l="l"/>
              <a:pathLst>
                <a:path h="1372958" w="1451864">
                  <a:moveTo>
                    <a:pt x="40621" y="0"/>
                  </a:moveTo>
                  <a:lnTo>
                    <a:pt x="1411243" y="0"/>
                  </a:lnTo>
                  <a:cubicBezTo>
                    <a:pt x="1422017" y="0"/>
                    <a:pt x="1432349" y="4280"/>
                    <a:pt x="1439967" y="11898"/>
                  </a:cubicBezTo>
                  <a:cubicBezTo>
                    <a:pt x="1447585" y="19516"/>
                    <a:pt x="1451864" y="29848"/>
                    <a:pt x="1451864" y="40621"/>
                  </a:cubicBezTo>
                  <a:lnTo>
                    <a:pt x="1451864" y="1332337"/>
                  </a:lnTo>
                  <a:cubicBezTo>
                    <a:pt x="1451864" y="1343110"/>
                    <a:pt x="1447585" y="1353442"/>
                    <a:pt x="1439967" y="1361060"/>
                  </a:cubicBezTo>
                  <a:cubicBezTo>
                    <a:pt x="1432349" y="1368678"/>
                    <a:pt x="1422017" y="1372958"/>
                    <a:pt x="1411243" y="1372958"/>
                  </a:cubicBezTo>
                  <a:lnTo>
                    <a:pt x="40621" y="1372958"/>
                  </a:lnTo>
                  <a:cubicBezTo>
                    <a:pt x="29848" y="1372958"/>
                    <a:pt x="19516" y="1368678"/>
                    <a:pt x="11898" y="1361060"/>
                  </a:cubicBezTo>
                  <a:cubicBezTo>
                    <a:pt x="4280" y="1353442"/>
                    <a:pt x="0" y="1343110"/>
                    <a:pt x="0" y="1332337"/>
                  </a:cubicBezTo>
                  <a:lnTo>
                    <a:pt x="0" y="40621"/>
                  </a:lnTo>
                  <a:cubicBezTo>
                    <a:pt x="0" y="29848"/>
                    <a:pt x="4280" y="19516"/>
                    <a:pt x="11898" y="11898"/>
                  </a:cubicBezTo>
                  <a:cubicBezTo>
                    <a:pt x="19516" y="4280"/>
                    <a:pt x="29848" y="0"/>
                    <a:pt x="4062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1451865" cy="1420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100361" y="3861421"/>
            <a:ext cx="4764699" cy="4505745"/>
            <a:chOff x="0" y="0"/>
            <a:chExt cx="1451865" cy="137295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451864" cy="1372958"/>
            </a:xfrm>
            <a:custGeom>
              <a:avLst/>
              <a:gdLst/>
              <a:ahLst/>
              <a:cxnLst/>
              <a:rect r="r" b="b" t="t" l="l"/>
              <a:pathLst>
                <a:path h="1372958" w="1451864">
                  <a:moveTo>
                    <a:pt x="40621" y="0"/>
                  </a:moveTo>
                  <a:lnTo>
                    <a:pt x="1411243" y="0"/>
                  </a:lnTo>
                  <a:cubicBezTo>
                    <a:pt x="1422017" y="0"/>
                    <a:pt x="1432349" y="4280"/>
                    <a:pt x="1439967" y="11898"/>
                  </a:cubicBezTo>
                  <a:cubicBezTo>
                    <a:pt x="1447585" y="19516"/>
                    <a:pt x="1451864" y="29848"/>
                    <a:pt x="1451864" y="40621"/>
                  </a:cubicBezTo>
                  <a:lnTo>
                    <a:pt x="1451864" y="1332337"/>
                  </a:lnTo>
                  <a:cubicBezTo>
                    <a:pt x="1451864" y="1343110"/>
                    <a:pt x="1447585" y="1353442"/>
                    <a:pt x="1439967" y="1361060"/>
                  </a:cubicBezTo>
                  <a:cubicBezTo>
                    <a:pt x="1432349" y="1368678"/>
                    <a:pt x="1422017" y="1372958"/>
                    <a:pt x="1411243" y="1372958"/>
                  </a:cubicBezTo>
                  <a:lnTo>
                    <a:pt x="40621" y="1372958"/>
                  </a:lnTo>
                  <a:cubicBezTo>
                    <a:pt x="29848" y="1372958"/>
                    <a:pt x="19516" y="1368678"/>
                    <a:pt x="11898" y="1361060"/>
                  </a:cubicBezTo>
                  <a:cubicBezTo>
                    <a:pt x="4280" y="1353442"/>
                    <a:pt x="0" y="1343110"/>
                    <a:pt x="0" y="1332337"/>
                  </a:cubicBezTo>
                  <a:lnTo>
                    <a:pt x="0" y="40621"/>
                  </a:lnTo>
                  <a:cubicBezTo>
                    <a:pt x="0" y="29848"/>
                    <a:pt x="4280" y="19516"/>
                    <a:pt x="11898" y="11898"/>
                  </a:cubicBezTo>
                  <a:cubicBezTo>
                    <a:pt x="19516" y="4280"/>
                    <a:pt x="29848" y="0"/>
                    <a:pt x="4062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1451865" cy="1420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AutoShape 26" id="26"/>
          <p:cNvSpPr/>
          <p:nvPr/>
        </p:nvSpPr>
        <p:spPr>
          <a:xfrm>
            <a:off x="-803490" y="1581949"/>
            <a:ext cx="4369456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14722034" y="1610524"/>
            <a:ext cx="4369456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8" id="28"/>
          <p:cNvSpPr txBox="true"/>
          <p:nvPr/>
        </p:nvSpPr>
        <p:spPr>
          <a:xfrm rot="0">
            <a:off x="2895240" y="1295400"/>
            <a:ext cx="12684119" cy="661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14"/>
              </a:lnSpc>
              <a:spcBef>
                <a:spcPct val="0"/>
              </a:spcBef>
            </a:pPr>
            <a:r>
              <a:rPr lang="en-US" sz="6100" spc="-555">
                <a:solidFill>
                  <a:srgbClr val="FFFFFF"/>
                </a:solidFill>
                <a:latin typeface="Saira Medium"/>
              </a:rPr>
              <a:t>TẢI XUỐNG VỚI MỌI TRÌNH DUYỆT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479445" y="2173298"/>
            <a:ext cx="932728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 Light"/>
              </a:rPr>
              <a:t>Dễ dàng, nhanh chóng, trải nghiệm miễn phí các tính năng của phần mềm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" y="6057143"/>
            <a:ext cx="2304639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99"/>
              </a:lnSpc>
              <a:spcBef>
                <a:spcPct val="0"/>
              </a:spcBef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App Store (IOS)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954661" y="6057143"/>
            <a:ext cx="2304639" cy="792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99"/>
              </a:lnSpc>
              <a:spcBef>
                <a:spcPct val="0"/>
              </a:spcBef>
            </a:pPr>
            <a:r>
              <a:rPr lang="en-US" sz="2199">
                <a:solidFill>
                  <a:srgbClr val="555555"/>
                </a:solidFill>
                <a:latin typeface="Open Sauce Light"/>
              </a:rPr>
              <a:t>Google Play (Android)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390931" y="4364038"/>
            <a:ext cx="1430270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spc="-800">
                <a:solidFill>
                  <a:srgbClr val="000000"/>
                </a:solidFill>
                <a:latin typeface="Bank Gothic Medium"/>
              </a:rPr>
              <a:t>02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64971" y="4364038"/>
            <a:ext cx="1430270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spc="-800">
                <a:solidFill>
                  <a:srgbClr val="000000"/>
                </a:solidFill>
                <a:latin typeface="Bank Gothic Medium"/>
              </a:rPr>
              <a:t>01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12693469" y="5418181"/>
            <a:ext cx="5594531" cy="4868819"/>
          </a:xfrm>
          <a:custGeom>
            <a:avLst/>
            <a:gdLst/>
            <a:ahLst/>
            <a:cxnLst/>
            <a:rect r="r" b="b" t="t" l="l"/>
            <a:pathLst>
              <a:path h="4868819" w="5594531">
                <a:moveTo>
                  <a:pt x="0" y="0"/>
                </a:moveTo>
                <a:lnTo>
                  <a:pt x="5594531" y="0"/>
                </a:lnTo>
                <a:lnTo>
                  <a:pt x="5594531" y="4868819"/>
                </a:lnTo>
                <a:lnTo>
                  <a:pt x="0" y="48688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012" t="-57743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0" y="5418181"/>
            <a:ext cx="5594531" cy="4868819"/>
          </a:xfrm>
          <a:custGeom>
            <a:avLst/>
            <a:gdLst/>
            <a:ahLst/>
            <a:cxnLst/>
            <a:rect r="r" b="b" t="t" l="l"/>
            <a:pathLst>
              <a:path h="4868819" w="5594531">
                <a:moveTo>
                  <a:pt x="5594531" y="0"/>
                </a:moveTo>
                <a:lnTo>
                  <a:pt x="0" y="0"/>
                </a:lnTo>
                <a:lnTo>
                  <a:pt x="0" y="4868819"/>
                </a:lnTo>
                <a:lnTo>
                  <a:pt x="5594531" y="4868819"/>
                </a:lnTo>
                <a:lnTo>
                  <a:pt x="5594531" y="0"/>
                </a:lnTo>
                <a:close/>
              </a:path>
            </a:pathLst>
          </a:custGeom>
          <a:blipFill>
            <a:blip r:embed="rId2"/>
            <a:stretch>
              <a:fillRect l="-48012" t="-57743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2228850"/>
            <a:ext cx="16230600" cy="7029450"/>
            <a:chOff x="0" y="0"/>
            <a:chExt cx="4274726" cy="18513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74726" cy="1851378"/>
            </a:xfrm>
            <a:custGeom>
              <a:avLst/>
              <a:gdLst/>
              <a:ahLst/>
              <a:cxnLst/>
              <a:rect r="r" b="b" t="t" l="l"/>
              <a:pathLst>
                <a:path h="1851378" w="4274726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39453"/>
                  </a:lnTo>
                  <a:cubicBezTo>
                    <a:pt x="4274726" y="1846039"/>
                    <a:pt x="4269387" y="1851378"/>
                    <a:pt x="4262801" y="1851378"/>
                  </a:cubicBezTo>
                  <a:lnTo>
                    <a:pt x="11925" y="1851378"/>
                  </a:lnTo>
                  <a:cubicBezTo>
                    <a:pt x="5339" y="1851378"/>
                    <a:pt x="0" y="1846039"/>
                    <a:pt x="0" y="1839453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274726" cy="1899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10800000">
            <a:off x="-197231" y="2941841"/>
            <a:ext cx="2451863" cy="2347659"/>
          </a:xfrm>
          <a:custGeom>
            <a:avLst/>
            <a:gdLst/>
            <a:ahLst/>
            <a:cxnLst/>
            <a:rect r="r" b="b" t="t" l="l"/>
            <a:pathLst>
              <a:path h="2347659" w="2451863">
                <a:moveTo>
                  <a:pt x="0" y="0"/>
                </a:moveTo>
                <a:lnTo>
                  <a:pt x="2451862" y="0"/>
                </a:lnTo>
                <a:lnTo>
                  <a:pt x="2451862" y="2347659"/>
                </a:lnTo>
                <a:lnTo>
                  <a:pt x="0" y="23476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5490735" y="5775466"/>
            <a:ext cx="3173288" cy="2943225"/>
          </a:xfrm>
          <a:custGeom>
            <a:avLst/>
            <a:gdLst/>
            <a:ahLst/>
            <a:cxnLst/>
            <a:rect r="r" b="b" t="t" l="l"/>
            <a:pathLst>
              <a:path h="2943225" w="3173288">
                <a:moveTo>
                  <a:pt x="0" y="0"/>
                </a:moveTo>
                <a:lnTo>
                  <a:pt x="3173288" y="0"/>
                </a:lnTo>
                <a:lnTo>
                  <a:pt x="3173288" y="2943225"/>
                </a:lnTo>
                <a:lnTo>
                  <a:pt x="0" y="2943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418612" y="4115670"/>
            <a:ext cx="3450777" cy="2943225"/>
          </a:xfrm>
          <a:custGeom>
            <a:avLst/>
            <a:gdLst/>
            <a:ahLst/>
            <a:cxnLst/>
            <a:rect r="r" b="b" t="t" l="l"/>
            <a:pathLst>
              <a:path h="2943225" w="3450777">
                <a:moveTo>
                  <a:pt x="0" y="0"/>
                </a:moveTo>
                <a:lnTo>
                  <a:pt x="3450776" y="0"/>
                </a:lnTo>
                <a:lnTo>
                  <a:pt x="3450776" y="2943225"/>
                </a:lnTo>
                <a:lnTo>
                  <a:pt x="0" y="2943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008458" y="2850693"/>
            <a:ext cx="13818406" cy="1417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Saira"/>
              </a:rPr>
              <a:t>Phần mềm được tối ưu giao diện tích hợp trên mọi giao diện thiết bị</a:t>
            </a:r>
          </a:p>
          <a:p>
            <a:pPr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Saira"/>
              </a:rPr>
              <a:t>Dễ dàng sử dụng và kết nối quản lý các thiết bị</a:t>
            </a:r>
          </a:p>
          <a:p>
            <a:pPr algn="l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Saira"/>
              </a:rPr>
              <a:t>Sử dụng mọi lúc, mọi nơi chỉ cần kết nối chung một máy tổng và một cáp mạng</a:t>
            </a:r>
          </a:p>
        </p:txBody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4534058" y="5775466"/>
            <a:ext cx="1424307" cy="2818236"/>
            <a:chOff x="0" y="0"/>
            <a:chExt cx="2620010" cy="51841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l="-268513" t="0" r="-1326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6037062" y="5775466"/>
            <a:ext cx="2033756" cy="2818236"/>
            <a:chOff x="0" y="0"/>
            <a:chExt cx="4734560" cy="65608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256540" y="265430"/>
              <a:ext cx="4207510" cy="6043930"/>
            </a:xfrm>
            <a:custGeom>
              <a:avLst/>
              <a:gdLst/>
              <a:ahLst/>
              <a:cxnLst/>
              <a:rect r="r" b="b" t="t" l="l"/>
              <a:pathLst>
                <a:path h="6043930" w="4207510">
                  <a:moveTo>
                    <a:pt x="4206240" y="5942330"/>
                  </a:moveTo>
                  <a:cubicBezTo>
                    <a:pt x="4206240" y="5998210"/>
                    <a:pt x="4160520" y="6043930"/>
                    <a:pt x="4104640" y="6043930"/>
                  </a:cubicBezTo>
                  <a:lnTo>
                    <a:pt x="101600" y="6043930"/>
                  </a:lnTo>
                  <a:cubicBezTo>
                    <a:pt x="45720" y="6043930"/>
                    <a:pt x="0" y="5998210"/>
                    <a:pt x="0" y="594233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4105910" y="0"/>
                  </a:lnTo>
                  <a:cubicBezTo>
                    <a:pt x="4161790" y="0"/>
                    <a:pt x="4207510" y="45720"/>
                    <a:pt x="4207510" y="101600"/>
                  </a:cubicBezTo>
                  <a:lnTo>
                    <a:pt x="4207510" y="5942330"/>
                  </a:lnTo>
                  <a:close/>
                </a:path>
              </a:pathLst>
            </a:custGeom>
            <a:blipFill>
              <a:blip r:embed="rId5"/>
              <a:stretch>
                <a:fillRect l="-78399" t="0" r="-66756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</p:grpSp>
      <p:grpSp>
        <p:nvGrpSpPr>
          <p:cNvPr name="Group 33" id="33"/>
          <p:cNvGrpSpPr>
            <a:grpSpLocks noChangeAspect="true"/>
          </p:cNvGrpSpPr>
          <p:nvPr/>
        </p:nvGrpSpPr>
        <p:grpSpPr>
          <a:xfrm rot="0">
            <a:off x="1493073" y="5837960"/>
            <a:ext cx="3510110" cy="2818236"/>
            <a:chOff x="0" y="0"/>
            <a:chExt cx="7467600" cy="599567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2429510" y="5210810"/>
              <a:ext cx="2606040" cy="791210"/>
            </a:xfrm>
            <a:custGeom>
              <a:avLst/>
              <a:gdLst/>
              <a:ahLst/>
              <a:cxnLst/>
              <a:rect r="r" b="b" t="t" l="l"/>
              <a:pathLst>
                <a:path h="791210" w="260604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6"/>
              <a:stretch>
                <a:fillRect l="0" t="-2152" r="0" b="-2152"/>
              </a:stretch>
            </a:blipFill>
          </p:spPr>
        </p:sp>
      </p:grpSp>
      <p:grpSp>
        <p:nvGrpSpPr>
          <p:cNvPr name="Group 38" id="38"/>
          <p:cNvGrpSpPr>
            <a:grpSpLocks noChangeAspect="true"/>
          </p:cNvGrpSpPr>
          <p:nvPr/>
        </p:nvGrpSpPr>
        <p:grpSpPr>
          <a:xfrm rot="0">
            <a:off x="8779329" y="5837960"/>
            <a:ext cx="4913347" cy="2818236"/>
            <a:chOff x="0" y="0"/>
            <a:chExt cx="7981950" cy="457835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7"/>
              <a:stretch>
                <a:fillRect l="-3404" t="0" r="-3404" b="0"/>
              </a:stretch>
            </a:blipFill>
          </p:spPr>
        </p:sp>
      </p:grpSp>
      <p:sp>
        <p:nvSpPr>
          <p:cNvPr name="Freeform 44" id="44"/>
          <p:cNvSpPr/>
          <p:nvPr/>
        </p:nvSpPr>
        <p:spPr>
          <a:xfrm flipH="false" flipV="false" rot="-10800000">
            <a:off x="15490735" y="1166050"/>
            <a:ext cx="2451863" cy="2347659"/>
          </a:xfrm>
          <a:custGeom>
            <a:avLst/>
            <a:gdLst/>
            <a:ahLst/>
            <a:cxnLst/>
            <a:rect r="r" b="b" t="t" l="l"/>
            <a:pathLst>
              <a:path h="2347659" w="2451863">
                <a:moveTo>
                  <a:pt x="0" y="0"/>
                </a:moveTo>
                <a:lnTo>
                  <a:pt x="2451863" y="0"/>
                </a:lnTo>
                <a:lnTo>
                  <a:pt x="2451863" y="2347659"/>
                </a:lnTo>
                <a:lnTo>
                  <a:pt x="0" y="23476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3248128" y="931926"/>
            <a:ext cx="11998084" cy="782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28"/>
              </a:lnSpc>
              <a:spcBef>
                <a:spcPct val="0"/>
              </a:spcBef>
            </a:pPr>
            <a:r>
              <a:rPr lang="en-US" sz="7200" spc="-655">
                <a:solidFill>
                  <a:srgbClr val="FFFFFF"/>
                </a:solidFill>
                <a:latin typeface="Saira Medium"/>
              </a:rPr>
              <a:t>TÍCH HỢP TRÊN CÁC THIẾT BỊ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-5400000">
            <a:off x="5999536" y="1757550"/>
            <a:ext cx="6288014" cy="8713487"/>
            <a:chOff x="0" y="0"/>
            <a:chExt cx="4734560" cy="65608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5400000">
              <a:off x="-661670" y="1183640"/>
              <a:ext cx="6043930" cy="4207510"/>
            </a:xfrm>
            <a:custGeom>
              <a:avLst/>
              <a:gdLst/>
              <a:ahLst/>
              <a:cxnLst/>
              <a:rect r="r" b="b" t="t" l="l"/>
              <a:pathLst>
                <a:path h="4207510" w="6043930">
                  <a:moveTo>
                    <a:pt x="5942330" y="1270"/>
                  </a:moveTo>
                  <a:cubicBezTo>
                    <a:pt x="5998210" y="1270"/>
                    <a:pt x="6043930" y="46990"/>
                    <a:pt x="6043930" y="102870"/>
                  </a:cubicBezTo>
                  <a:lnTo>
                    <a:pt x="6043930" y="4105910"/>
                  </a:lnTo>
                  <a:cubicBezTo>
                    <a:pt x="6043930" y="4161790"/>
                    <a:pt x="5998210" y="4207510"/>
                    <a:pt x="5942330" y="4207510"/>
                  </a:cubicBezTo>
                  <a:lnTo>
                    <a:pt x="101600" y="4207510"/>
                  </a:lnTo>
                  <a:cubicBezTo>
                    <a:pt x="45720" y="4207510"/>
                    <a:pt x="0" y="4161790"/>
                    <a:pt x="0" y="410591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5942330" y="0"/>
                  </a:lnTo>
                  <a:close/>
                </a:path>
              </a:pathLst>
            </a:custGeom>
            <a:blipFill>
              <a:blip r:embed="rId4"/>
              <a:stretch>
                <a:fillRect l="-2244" t="0" r="-2244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248128" y="931926"/>
            <a:ext cx="11998084" cy="782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28"/>
              </a:lnSpc>
              <a:spcBef>
                <a:spcPct val="0"/>
              </a:spcBef>
            </a:pPr>
            <a:r>
              <a:rPr lang="en-US" sz="7200" spc="-655">
                <a:solidFill>
                  <a:srgbClr val="FFFFFF"/>
                </a:solidFill>
                <a:latin typeface="Saira Medium"/>
              </a:rPr>
              <a:t>GIÁ DỊCH VỤ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480359" y="2059313"/>
            <a:ext cx="932728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 Light"/>
              </a:rPr>
              <a:t>Giá cả hợp lý, nhiều gói giá sản phẩm phù hợp với từng doanh nghiệp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5868" y="-635766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2" y="0"/>
                </a:lnTo>
                <a:lnTo>
                  <a:pt x="7548482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94065" y="4462859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9954" y="763155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5751273" y="-1086697"/>
            <a:ext cx="3863920" cy="3699704"/>
          </a:xfrm>
          <a:custGeom>
            <a:avLst/>
            <a:gdLst/>
            <a:ahLst/>
            <a:cxnLst/>
            <a:rect r="r" b="b" t="t" l="l"/>
            <a:pathLst>
              <a:path h="3699704" w="3863920">
                <a:moveTo>
                  <a:pt x="0" y="0"/>
                </a:moveTo>
                <a:lnTo>
                  <a:pt x="3863920" y="0"/>
                </a:lnTo>
                <a:lnTo>
                  <a:pt x="3863920" y="3699704"/>
                </a:lnTo>
                <a:lnTo>
                  <a:pt x="0" y="369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08993" y="5077050"/>
            <a:ext cx="7548481" cy="7001216"/>
          </a:xfrm>
          <a:custGeom>
            <a:avLst/>
            <a:gdLst/>
            <a:ahLst/>
            <a:cxnLst/>
            <a:rect r="r" b="b" t="t" l="l"/>
            <a:pathLst>
              <a:path h="7001216" w="7548481">
                <a:moveTo>
                  <a:pt x="0" y="0"/>
                </a:moveTo>
                <a:lnTo>
                  <a:pt x="7548481" y="0"/>
                </a:lnTo>
                <a:lnTo>
                  <a:pt x="7548481" y="7001217"/>
                </a:lnTo>
                <a:lnTo>
                  <a:pt x="0" y="7001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53902" y="3637994"/>
            <a:ext cx="16153284" cy="1735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60"/>
              </a:lnSpc>
            </a:pPr>
            <a:r>
              <a:rPr lang="en-US" sz="12000" spc="-1200">
                <a:solidFill>
                  <a:srgbClr val="FFFFFF"/>
                </a:solidFill>
                <a:latin typeface="Saira Medium"/>
              </a:rPr>
              <a:t> 3. TỔNG KẾT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728580">
            <a:off x="15264680" y="-1340293"/>
            <a:ext cx="4095194" cy="3921149"/>
          </a:xfrm>
          <a:custGeom>
            <a:avLst/>
            <a:gdLst/>
            <a:ahLst/>
            <a:cxnLst/>
            <a:rect r="r" b="b" t="t" l="l"/>
            <a:pathLst>
              <a:path h="3921149" w="4095194">
                <a:moveTo>
                  <a:pt x="0" y="0"/>
                </a:moveTo>
                <a:lnTo>
                  <a:pt x="4095194" y="0"/>
                </a:lnTo>
                <a:lnTo>
                  <a:pt x="4095194" y="3921149"/>
                </a:lnTo>
                <a:lnTo>
                  <a:pt x="0" y="3921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841230" y="0"/>
            <a:ext cx="8168277" cy="7576077"/>
          </a:xfrm>
          <a:custGeom>
            <a:avLst/>
            <a:gdLst/>
            <a:ahLst/>
            <a:cxnLst/>
            <a:rect r="r" b="b" t="t" l="l"/>
            <a:pathLst>
              <a:path h="7576077" w="8168277">
                <a:moveTo>
                  <a:pt x="0" y="0"/>
                </a:moveTo>
                <a:lnTo>
                  <a:pt x="8168277" y="0"/>
                </a:lnTo>
                <a:lnTo>
                  <a:pt x="8168277" y="7576077"/>
                </a:lnTo>
                <a:lnTo>
                  <a:pt x="0" y="7576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9027013">
            <a:off x="6496752" y="-1708414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533359">
            <a:off x="620958" y="3443040"/>
            <a:ext cx="6389755" cy="6118191"/>
          </a:xfrm>
          <a:custGeom>
            <a:avLst/>
            <a:gdLst/>
            <a:ahLst/>
            <a:cxnLst/>
            <a:rect r="r" b="b" t="t" l="l"/>
            <a:pathLst>
              <a:path h="6118191" w="6389755">
                <a:moveTo>
                  <a:pt x="0" y="0"/>
                </a:moveTo>
                <a:lnTo>
                  <a:pt x="6389755" y="0"/>
                </a:lnTo>
                <a:lnTo>
                  <a:pt x="6389755" y="6118191"/>
                </a:lnTo>
                <a:lnTo>
                  <a:pt x="0" y="6118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-279701" y="9272587"/>
            <a:ext cx="18770087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28700" y="3114285"/>
            <a:ext cx="9395306" cy="5389034"/>
            <a:chOff x="0" y="0"/>
            <a:chExt cx="7981950" cy="45783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765810" y="21590"/>
              <a:ext cx="6451600" cy="4326890"/>
            </a:xfrm>
            <a:custGeom>
              <a:avLst/>
              <a:gdLst/>
              <a:ahLst/>
              <a:cxnLst/>
              <a:rect r="r" b="b" t="t" l="l"/>
              <a:pathLst>
                <a:path h="4326890" w="645160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981950" cy="4542790"/>
            </a:xfrm>
            <a:custGeom>
              <a:avLst/>
              <a:gdLst/>
              <a:ahLst/>
              <a:cxnLst/>
              <a:rect r="r" b="b" t="t" l="l"/>
              <a:pathLst>
                <a:path h="4542790" w="798195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460750" y="4349750"/>
              <a:ext cx="1059180" cy="96520"/>
            </a:xfrm>
            <a:custGeom>
              <a:avLst/>
              <a:gdLst/>
              <a:ahLst/>
              <a:cxnLst/>
              <a:rect r="r" b="b" t="t" l="l"/>
              <a:pathLst>
                <a:path h="96520" w="105918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63830" y="4542790"/>
              <a:ext cx="7654290" cy="35560"/>
            </a:xfrm>
            <a:custGeom>
              <a:avLst/>
              <a:gdLst/>
              <a:ahLst/>
              <a:cxnLst/>
              <a:rect r="r" b="b" t="t" l="l"/>
              <a:pathLst>
                <a:path h="35560" w="765429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62660" y="276860"/>
              <a:ext cx="6055360" cy="3789680"/>
            </a:xfrm>
            <a:custGeom>
              <a:avLst/>
              <a:gdLst/>
              <a:ahLst/>
              <a:cxnLst/>
              <a:rect r="r" b="b" t="t" l="l"/>
              <a:pathLst>
                <a:path h="3789680" w="605536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l="-3404" t="0" r="-3404" b="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7293318" y="4920013"/>
            <a:ext cx="3130688" cy="4338287"/>
            <a:chOff x="0" y="0"/>
            <a:chExt cx="4734560" cy="65608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56540" y="265430"/>
              <a:ext cx="4207510" cy="6043930"/>
            </a:xfrm>
            <a:custGeom>
              <a:avLst/>
              <a:gdLst/>
              <a:ahLst/>
              <a:cxnLst/>
              <a:rect r="r" b="b" t="t" l="l"/>
              <a:pathLst>
                <a:path h="6043930" w="4207510">
                  <a:moveTo>
                    <a:pt x="4206240" y="5942330"/>
                  </a:moveTo>
                  <a:cubicBezTo>
                    <a:pt x="4206240" y="5998210"/>
                    <a:pt x="4160520" y="6043930"/>
                    <a:pt x="4104640" y="6043930"/>
                  </a:cubicBezTo>
                  <a:lnTo>
                    <a:pt x="101600" y="6043930"/>
                  </a:lnTo>
                  <a:cubicBezTo>
                    <a:pt x="45720" y="6043930"/>
                    <a:pt x="0" y="5998210"/>
                    <a:pt x="0" y="594233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4105910" y="0"/>
                  </a:lnTo>
                  <a:cubicBezTo>
                    <a:pt x="4161790" y="0"/>
                    <a:pt x="4207510" y="45720"/>
                    <a:pt x="4207510" y="101600"/>
                  </a:cubicBezTo>
                  <a:lnTo>
                    <a:pt x="4207510" y="5942330"/>
                  </a:lnTo>
                  <a:close/>
                </a:path>
              </a:pathLst>
            </a:custGeom>
            <a:blipFill>
              <a:blip r:embed="rId4"/>
              <a:stretch>
                <a:fillRect l="0" t="0" r="-145156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333333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841230" y="3639658"/>
            <a:ext cx="2192525" cy="4338287"/>
            <a:chOff x="0" y="0"/>
            <a:chExt cx="2620010" cy="51841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-269839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name="TextBox 35" id="35"/>
          <p:cNvSpPr txBox="true"/>
          <p:nvPr/>
        </p:nvSpPr>
        <p:spPr>
          <a:xfrm rot="0">
            <a:off x="11784411" y="9471216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53902" y="9471216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811228" y="1938544"/>
            <a:ext cx="15238522" cy="618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218"/>
              </a:lnSpc>
              <a:spcBef>
                <a:spcPct val="0"/>
              </a:spcBef>
            </a:pPr>
            <a:r>
              <a:rPr lang="en-US" sz="5700" spc="-518">
                <a:solidFill>
                  <a:srgbClr val="FFFFFF"/>
                </a:solidFill>
                <a:latin typeface="Saira Medium"/>
              </a:rPr>
              <a:t>CAM KẾT VỀ CHẤT LƯỢNG DỊCH VỤ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567371" y="3326166"/>
            <a:ext cx="939631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</a:rPr>
              <a:t>Đội ngũ giàu kinh nghiệm, hỗ trợ 24/7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567371" y="3884966"/>
            <a:ext cx="939631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</a:rPr>
              <a:t>Công nghệ luôn cập nhật mới nhất trên thị trường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653434" y="4561238"/>
            <a:ext cx="939631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</a:rPr>
              <a:t>Không ngừng đổi mới và phát triển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653434" y="5120038"/>
            <a:ext cx="939631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</a:rPr>
              <a:t>Tối ưu hóa chất lượng dịch vụ của cửa hàng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653434" y="5714120"/>
            <a:ext cx="939631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</a:rPr>
              <a:t>Cam kết về hiệu quả mà phần mềm mang lại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169552" y="6387220"/>
            <a:ext cx="5880198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 Light"/>
              </a:rPr>
              <a:t>Trợ thủ đắc lực cho việc quản lý và làm việc của cửa hàng bạn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25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9599056" y="7347530"/>
            <a:ext cx="8280581" cy="7680238"/>
          </a:xfrm>
          <a:custGeom>
            <a:avLst/>
            <a:gdLst/>
            <a:ahLst/>
            <a:cxnLst/>
            <a:rect r="r" b="b" t="t" l="l"/>
            <a:pathLst>
              <a:path h="7680238" w="8280581">
                <a:moveTo>
                  <a:pt x="0" y="0"/>
                </a:moveTo>
                <a:lnTo>
                  <a:pt x="8280580" y="0"/>
                </a:lnTo>
                <a:lnTo>
                  <a:pt x="8280580" y="7680238"/>
                </a:lnTo>
                <a:lnTo>
                  <a:pt x="0" y="7680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809280" y="6084963"/>
            <a:ext cx="5403739" cy="5174080"/>
          </a:xfrm>
          <a:custGeom>
            <a:avLst/>
            <a:gdLst/>
            <a:ahLst/>
            <a:cxnLst/>
            <a:rect r="r" b="b" t="t" l="l"/>
            <a:pathLst>
              <a:path h="5174080" w="5403739">
                <a:moveTo>
                  <a:pt x="0" y="0"/>
                </a:moveTo>
                <a:lnTo>
                  <a:pt x="5403738" y="0"/>
                </a:lnTo>
                <a:lnTo>
                  <a:pt x="5403738" y="5174080"/>
                </a:lnTo>
                <a:lnTo>
                  <a:pt x="0" y="5174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4436442" y="-2259467"/>
            <a:ext cx="8872884" cy="8229600"/>
          </a:xfrm>
          <a:custGeom>
            <a:avLst/>
            <a:gdLst/>
            <a:ahLst/>
            <a:cxnLst/>
            <a:rect r="r" b="b" t="t" l="l"/>
            <a:pathLst>
              <a:path h="8229600" w="8872884">
                <a:moveTo>
                  <a:pt x="0" y="0"/>
                </a:moveTo>
                <a:lnTo>
                  <a:pt x="8872884" y="0"/>
                </a:lnTo>
                <a:lnTo>
                  <a:pt x="88728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3164008" y="-3268741"/>
            <a:ext cx="8594883" cy="8229600"/>
          </a:xfrm>
          <a:custGeom>
            <a:avLst/>
            <a:gdLst/>
            <a:ahLst/>
            <a:cxnLst/>
            <a:rect r="r" b="b" t="t" l="l"/>
            <a:pathLst>
              <a:path h="8229600" w="8594883">
                <a:moveTo>
                  <a:pt x="0" y="0"/>
                </a:moveTo>
                <a:lnTo>
                  <a:pt x="8594883" y="0"/>
                </a:lnTo>
                <a:lnTo>
                  <a:pt x="85948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-1560524" y="5143500"/>
            <a:ext cx="7096674" cy="6795066"/>
          </a:xfrm>
          <a:custGeom>
            <a:avLst/>
            <a:gdLst/>
            <a:ahLst/>
            <a:cxnLst/>
            <a:rect r="r" b="b" t="t" l="l"/>
            <a:pathLst>
              <a:path h="6795066" w="7096674">
                <a:moveTo>
                  <a:pt x="0" y="0"/>
                </a:moveTo>
                <a:lnTo>
                  <a:pt x="7096674" y="0"/>
                </a:lnTo>
                <a:lnTo>
                  <a:pt x="7096674" y="6795066"/>
                </a:lnTo>
                <a:lnTo>
                  <a:pt x="0" y="679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8738431" y="7138866"/>
            <a:ext cx="9951397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8471055" y="2722108"/>
            <a:ext cx="8956986" cy="187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99"/>
              </a:lnSpc>
            </a:pPr>
            <a:r>
              <a:rPr lang="en-US" sz="18000" spc="-1800">
                <a:solidFill>
                  <a:srgbClr val="FFFFFF"/>
                </a:solidFill>
                <a:latin typeface="Saira"/>
              </a:rPr>
              <a:t>CẢM ƠN!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028700" y="1667222"/>
            <a:ext cx="6165373" cy="12199250"/>
            <a:chOff x="0" y="0"/>
            <a:chExt cx="2620010" cy="51841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-119522" t="0" r="-105532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8738431" y="5895975"/>
            <a:ext cx="8689610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Saira Light"/>
              </a:rPr>
              <a:t>HÃY ĐỂ CHÚNG TÔI ĐƯỢC ĐỒNG HÀNH CÙNG SỰ PHÁT TRIỂN CỦA DOANH NGHIỆP BẠN!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738431" y="7607099"/>
            <a:ext cx="7842698" cy="1243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uce Light"/>
              </a:rPr>
              <a:t>+84 899 234 689</a:t>
            </a:r>
          </a:p>
          <a:p>
            <a:pPr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FFFFFF"/>
                </a:solidFill>
                <a:latin typeface="Open Sauce Light"/>
              </a:rPr>
              <a:t> info@atcgroup.tech</a:t>
            </a:r>
          </a:p>
          <a:p>
            <a:pPr marL="0" indent="0" lvl="0">
              <a:lnSpc>
                <a:spcPts val="3359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FFFFFF"/>
                </a:solidFill>
                <a:latin typeface="Open Sauce Light"/>
              </a:rPr>
              <a:t>www.atcgroup.tech/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684395" y="665827"/>
            <a:ext cx="5265339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POS SOFTWARE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53887" y="665827"/>
            <a:ext cx="466131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Bank Gothic Medium"/>
              </a:rPr>
              <a:t>ATC GROUP TECH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DAGAetaSg_I</dc:identifier>
  <dcterms:modified xsi:type="dcterms:W3CDTF">2011-08-01T06:04:30Z</dcterms:modified>
  <cp:revision>1</cp:revision>
  <dc:title>POS</dc:title>
</cp:coreProperties>
</file>