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8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5" r:id="rId20"/>
    <p:sldId id="276" r:id="rId21"/>
    <p:sldId id="277" r:id="rId22"/>
  </p:sldIdLst>
  <p:sldSz cx="18288000" cy="10287000"/>
  <p:notesSz cx="6858000" cy="9144000"/>
  <p:embeddedFontLst>
    <p:embeddedFont>
      <p:font typeface="DM Sans" panose="020B0604020202020204" charset="0"/>
      <p:regular r:id="rId24"/>
    </p:embeddedFont>
    <p:embeddedFont>
      <p:font typeface="Inter Italics" panose="020B0604020202020204" charset="0"/>
      <p:regular r:id="rId25"/>
    </p:embeddedFont>
    <p:embeddedFont>
      <p:font typeface="Inter Bold" panose="020B0604020202020204" charset="0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Now Bold" panose="020B0604020202020204" charset="0"/>
      <p:regular r:id="rId31"/>
    </p:embeddedFont>
    <p:embeddedFont>
      <p:font typeface="Inter" panose="020B0604020202020204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469C"/>
    <a:srgbClr val="DA29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6" d="100"/>
          <a:sy n="76" d="100"/>
        </p:scale>
        <p:origin x="453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EAA687-1AFE-4151-AC9E-6B6DCEBD2408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C0A04-4E2F-4C11-8C8B-1A80BB454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650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C0A04-4E2F-4C11-8C8B-1A80BB454DA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787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C0A04-4E2F-4C11-8C8B-1A80BB454DA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74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C0A04-4E2F-4C11-8C8B-1A80BB454DA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905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7.png"/><Relationship Id="rId7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15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15.png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3.png"/><Relationship Id="rId7" Type="http://schemas.openxmlformats.org/officeDocument/2006/relationships/image" Target="../media/image4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svg"/><Relationship Id="rId5" Type="http://schemas.openxmlformats.org/officeDocument/2006/relationships/image" Target="../media/image46.png"/><Relationship Id="rId10" Type="http://schemas.openxmlformats.org/officeDocument/2006/relationships/image" Target="../media/image52.svg"/><Relationship Id="rId4" Type="http://schemas.openxmlformats.org/officeDocument/2006/relationships/image" Target="../media/image45.jpeg"/><Relationship Id="rId9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.jpeg"/><Relationship Id="rId7" Type="http://schemas.openxmlformats.org/officeDocument/2006/relationships/image" Target="../media/image5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jpeg"/><Relationship Id="rId10" Type="http://schemas.openxmlformats.org/officeDocument/2006/relationships/image" Target="../media/image55.gif"/><Relationship Id="rId4" Type="http://schemas.openxmlformats.org/officeDocument/2006/relationships/image" Target="../media/image3.png"/><Relationship Id="rId9" Type="http://schemas.openxmlformats.org/officeDocument/2006/relationships/image" Target="../media/image5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6CE6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b="-14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51076" y="1289388"/>
            <a:ext cx="7708224" cy="7708224"/>
          </a:xfrm>
          <a:custGeom>
            <a:avLst/>
            <a:gdLst/>
            <a:ahLst/>
            <a:cxnLst/>
            <a:rect l="l" t="t" r="r" b="b"/>
            <a:pathLst>
              <a:path w="7708224" h="7708224">
                <a:moveTo>
                  <a:pt x="0" y="0"/>
                </a:moveTo>
                <a:lnTo>
                  <a:pt x="7708224" y="0"/>
                </a:lnTo>
                <a:lnTo>
                  <a:pt x="7708224" y="7708224"/>
                </a:lnTo>
                <a:lnTo>
                  <a:pt x="0" y="77082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92107" y="6422577"/>
            <a:ext cx="7913921" cy="464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27"/>
              </a:lnSpc>
              <a:spcBef>
                <a:spcPct val="0"/>
              </a:spcBef>
            </a:pPr>
            <a:r>
              <a:rPr lang="en-US" sz="3030" dirty="0" err="1">
                <a:solidFill>
                  <a:srgbClr val="FFFFFF">
                    <a:alpha val="49804"/>
                  </a:srgbClr>
                </a:solidFill>
                <a:latin typeface="Inter Italics"/>
              </a:rPr>
              <a:t>Trình</a:t>
            </a:r>
            <a:r>
              <a:rPr lang="en-US" sz="3030" dirty="0">
                <a:solidFill>
                  <a:srgbClr val="FFFFFF">
                    <a:alpha val="49804"/>
                  </a:srgbClr>
                </a:solidFill>
                <a:latin typeface="Inter Italics"/>
              </a:rPr>
              <a:t> </a:t>
            </a:r>
            <a:r>
              <a:rPr lang="en-US" sz="3030" dirty="0" err="1">
                <a:solidFill>
                  <a:srgbClr val="FFFFFF">
                    <a:alpha val="49804"/>
                  </a:srgbClr>
                </a:solidFill>
                <a:latin typeface="Inter Italics"/>
              </a:rPr>
              <a:t>bày</a:t>
            </a:r>
            <a:r>
              <a:rPr lang="en-US" sz="3030" dirty="0">
                <a:solidFill>
                  <a:srgbClr val="FFFFFF">
                    <a:alpha val="49804"/>
                  </a:srgbClr>
                </a:solidFill>
                <a:latin typeface="Inter Italics"/>
              </a:rPr>
              <a:t>: </a:t>
            </a:r>
            <a:r>
              <a:rPr lang="en-US" sz="3030" dirty="0" err="1">
                <a:solidFill>
                  <a:srgbClr val="FFFFFF">
                    <a:alpha val="49804"/>
                  </a:srgbClr>
                </a:solidFill>
                <a:latin typeface="Inter Italics"/>
              </a:rPr>
              <a:t>Nhi</a:t>
            </a:r>
            <a:r>
              <a:rPr lang="en-US" sz="3030" dirty="0">
                <a:solidFill>
                  <a:srgbClr val="FFFFFF">
                    <a:alpha val="49804"/>
                  </a:srgbClr>
                </a:solidFill>
                <a:latin typeface="Inter Italics"/>
              </a:rPr>
              <a:t> - Thiện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info@atcgroup.tech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863201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/>
                </a:solidFill>
                <a:latin typeface="Inter Bold"/>
              </a:rPr>
              <a:t>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19465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+84 899 234 689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07694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atcgroup.tech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3581400"/>
            <a:ext cx="10959085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240"/>
              </a:lnSpc>
            </a:pPr>
            <a:r>
              <a:rPr lang="en-US" sz="10200" dirty="0">
                <a:solidFill>
                  <a:srgbClr val="FFFBFB"/>
                </a:solidFill>
                <a:latin typeface="Inter Bold"/>
              </a:rPr>
              <a:t>XIN CHÀO!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5346252"/>
            <a:ext cx="9659937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840"/>
              </a:lnSpc>
            </a:pPr>
            <a:r>
              <a:rPr lang="en-US" sz="5700" dirty="0">
                <a:solidFill>
                  <a:srgbClr val="7CEFFF"/>
                </a:solidFill>
                <a:latin typeface="Inter Bold"/>
              </a:rPr>
              <a:t>PHẦN MỀM MÁY POS</a:t>
            </a:r>
          </a:p>
        </p:txBody>
      </p:sp>
      <p:sp>
        <p:nvSpPr>
          <p:cNvPr id="11" name="Freeform 11"/>
          <p:cNvSpPr/>
          <p:nvPr/>
        </p:nvSpPr>
        <p:spPr>
          <a:xfrm>
            <a:off x="14629241" y="739418"/>
            <a:ext cx="2630059" cy="578565"/>
          </a:xfrm>
          <a:custGeom>
            <a:avLst/>
            <a:gdLst/>
            <a:ahLst/>
            <a:cxnLst/>
            <a:rect l="l" t="t" r="r" b="b"/>
            <a:pathLst>
              <a:path w="2630059" h="578565">
                <a:moveTo>
                  <a:pt x="0" y="0"/>
                </a:moveTo>
                <a:lnTo>
                  <a:pt x="2630059" y="0"/>
                </a:lnTo>
                <a:lnTo>
                  <a:pt x="2630059" y="578564"/>
                </a:lnTo>
                <a:lnTo>
                  <a:pt x="0" y="5785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6CE6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t="-15582" r="-79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048000" y="1393500"/>
            <a:ext cx="6785400" cy="1492664"/>
          </a:xfrm>
          <a:custGeom>
            <a:avLst/>
            <a:gdLst/>
            <a:ahLst/>
            <a:cxnLst/>
            <a:rect l="l" t="t" r="r" b="b"/>
            <a:pathLst>
              <a:path w="6785400" h="1492664">
                <a:moveTo>
                  <a:pt x="0" y="0"/>
                </a:moveTo>
                <a:lnTo>
                  <a:pt x="6785400" y="0"/>
                </a:lnTo>
                <a:lnTo>
                  <a:pt x="6785400" y="1492664"/>
                </a:lnTo>
                <a:lnTo>
                  <a:pt x="0" y="14926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2033710" y="0"/>
            <a:ext cx="6254290" cy="10287000"/>
            <a:chOff x="0" y="0"/>
            <a:chExt cx="3860673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60673" cy="6350000"/>
            </a:xfrm>
            <a:custGeom>
              <a:avLst/>
              <a:gdLst/>
              <a:ahLst/>
              <a:cxnLst/>
              <a:rect l="l" t="t" r="r" b="b"/>
              <a:pathLst>
                <a:path w="3860673" h="6350000">
                  <a:moveTo>
                    <a:pt x="3860673" y="0"/>
                  </a:moveTo>
                  <a:lnTo>
                    <a:pt x="2341753" y="6350000"/>
                  </a:lnTo>
                  <a:lnTo>
                    <a:pt x="0" y="6350000"/>
                  </a:lnTo>
                  <a:lnTo>
                    <a:pt x="1518920" y="0"/>
                  </a:lnTo>
                  <a:lnTo>
                    <a:pt x="3860673" y="0"/>
                  </a:lnTo>
                  <a:close/>
                </a:path>
              </a:pathLst>
            </a:custGeom>
            <a:blipFill>
              <a:blip r:embed="rId4"/>
              <a:stretch>
                <a:fillRect l="-73436" r="-73436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504950" y="3193562"/>
            <a:ext cx="10002272" cy="5699937"/>
            <a:chOff x="0" y="0"/>
            <a:chExt cx="2634343" cy="15012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34343" cy="1501218"/>
            </a:xfrm>
            <a:custGeom>
              <a:avLst/>
              <a:gdLst/>
              <a:ahLst/>
              <a:cxnLst/>
              <a:rect l="l" t="t" r="r" b="b"/>
              <a:pathLst>
                <a:path w="2634343" h="1501218">
                  <a:moveTo>
                    <a:pt x="39475" y="0"/>
                  </a:moveTo>
                  <a:lnTo>
                    <a:pt x="2594869" y="0"/>
                  </a:lnTo>
                  <a:cubicBezTo>
                    <a:pt x="2616670" y="0"/>
                    <a:pt x="2634343" y="17673"/>
                    <a:pt x="2634343" y="39475"/>
                  </a:cubicBezTo>
                  <a:lnTo>
                    <a:pt x="2634343" y="1461743"/>
                  </a:lnTo>
                  <a:cubicBezTo>
                    <a:pt x="2634343" y="1483545"/>
                    <a:pt x="2616670" y="1501218"/>
                    <a:pt x="2594869" y="1501218"/>
                  </a:cubicBezTo>
                  <a:lnTo>
                    <a:pt x="39475" y="1501218"/>
                  </a:lnTo>
                  <a:cubicBezTo>
                    <a:pt x="17673" y="1501218"/>
                    <a:pt x="0" y="1483545"/>
                    <a:pt x="0" y="1461743"/>
                  </a:cubicBezTo>
                  <a:lnTo>
                    <a:pt x="0" y="39475"/>
                  </a:lnTo>
                  <a:cubicBezTo>
                    <a:pt x="0" y="17673"/>
                    <a:pt x="17673" y="0"/>
                    <a:pt x="3947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25252">
                    <a:alpha val="16000"/>
                  </a:srgbClr>
                </a:gs>
                <a:gs pos="100000">
                  <a:srgbClr val="FFFFFF">
                    <a:alpha val="16000"/>
                  </a:srgbClr>
                </a:gs>
              </a:gsLst>
              <a:lin ang="5400000"/>
            </a:gra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634343" cy="15393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57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863201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/>
                </a:solidFill>
                <a:latin typeface="Inter Bold"/>
              </a:rPr>
              <a:t>2</a:t>
            </a:r>
          </a:p>
        </p:txBody>
      </p:sp>
      <p:sp>
        <p:nvSpPr>
          <p:cNvPr id="10" name="AutoShape 10"/>
          <p:cNvSpPr/>
          <p:nvPr/>
        </p:nvSpPr>
        <p:spPr>
          <a:xfrm flipH="1">
            <a:off x="6506086" y="3656381"/>
            <a:ext cx="0" cy="5237118"/>
          </a:xfrm>
          <a:prstGeom prst="line">
            <a:avLst/>
          </a:prstGeom>
          <a:ln w="476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>
            <a:off x="8389352" y="3656381"/>
            <a:ext cx="1197170" cy="1210374"/>
          </a:xfrm>
          <a:custGeom>
            <a:avLst/>
            <a:gdLst/>
            <a:ahLst/>
            <a:cxnLst/>
            <a:rect l="l" t="t" r="r" b="b"/>
            <a:pathLst>
              <a:path w="1197170" h="1210374">
                <a:moveTo>
                  <a:pt x="0" y="0"/>
                </a:moveTo>
                <a:lnTo>
                  <a:pt x="1197170" y="0"/>
                </a:lnTo>
                <a:lnTo>
                  <a:pt x="1197170" y="1210374"/>
                </a:lnTo>
                <a:lnTo>
                  <a:pt x="0" y="12103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982715" y="6159606"/>
            <a:ext cx="4026849" cy="4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11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Inter"/>
              </a:rPr>
              <a:t>&gt;5 </a:t>
            </a:r>
            <a:r>
              <a:rPr lang="en-US" sz="2400" dirty="0" err="1">
                <a:solidFill>
                  <a:srgbClr val="FFFFFF"/>
                </a:solidFill>
                <a:latin typeface="Inter"/>
              </a:rPr>
              <a:t>năm</a:t>
            </a:r>
            <a:r>
              <a:rPr lang="en-US" sz="2400" dirty="0">
                <a:solidFill>
                  <a:srgbClr val="FFFFFF"/>
                </a:solidFill>
                <a:latin typeface="Inter"/>
              </a:rPr>
              <a:t> kinh </a:t>
            </a:r>
            <a:r>
              <a:rPr lang="en-US" sz="2400" dirty="0" err="1">
                <a:solidFill>
                  <a:srgbClr val="FFFFFF"/>
                </a:solidFill>
                <a:latin typeface="Inter"/>
              </a:rPr>
              <a:t>nghiệm</a:t>
            </a:r>
            <a:endParaRPr lang="en-US" sz="2400" dirty="0">
              <a:solidFill>
                <a:srgbClr val="FFFFFF"/>
              </a:solidFill>
              <a:latin typeface="Inter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982715" y="7822046"/>
            <a:ext cx="4026849" cy="4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11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FFFFFF"/>
                </a:solidFill>
                <a:latin typeface="Inter"/>
              </a:rPr>
              <a:t>Nắm</a:t>
            </a:r>
            <a:r>
              <a:rPr lang="en-US" sz="2400" dirty="0">
                <a:solidFill>
                  <a:srgbClr val="FFFFFF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Inter"/>
              </a:rPr>
              <a:t>bắt</a:t>
            </a:r>
            <a:r>
              <a:rPr lang="en-US" sz="2400" dirty="0">
                <a:solidFill>
                  <a:srgbClr val="FFFFFF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Inter"/>
              </a:rPr>
              <a:t>được</a:t>
            </a:r>
            <a:r>
              <a:rPr lang="en-US" sz="2400" dirty="0">
                <a:solidFill>
                  <a:srgbClr val="FFFFFF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Inter"/>
              </a:rPr>
              <a:t>công</a:t>
            </a:r>
            <a:r>
              <a:rPr lang="en-US" sz="2400" dirty="0">
                <a:solidFill>
                  <a:srgbClr val="FFFFFF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Inter"/>
              </a:rPr>
              <a:t>nghệ</a:t>
            </a:r>
            <a:endParaRPr lang="en-US" sz="2400" dirty="0">
              <a:solidFill>
                <a:srgbClr val="FFFFFF"/>
              </a:solidFill>
              <a:latin typeface="Inter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982715" y="6686285"/>
            <a:ext cx="4026849" cy="830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1"/>
              </a:lnSpc>
            </a:pPr>
            <a:r>
              <a:rPr lang="en-US" sz="2400" dirty="0" err="1">
                <a:solidFill>
                  <a:srgbClr val="FFFFFF"/>
                </a:solidFill>
                <a:latin typeface="Inter"/>
              </a:rPr>
              <a:t>Có</a:t>
            </a:r>
            <a:r>
              <a:rPr lang="en-US" sz="2400" dirty="0">
                <a:solidFill>
                  <a:srgbClr val="FFFFFF"/>
                </a:solidFill>
                <a:latin typeface="Inter"/>
              </a:rPr>
              <a:t> kinh </a:t>
            </a:r>
            <a:r>
              <a:rPr lang="en-US" sz="2400" dirty="0" err="1">
                <a:solidFill>
                  <a:srgbClr val="FFFFFF"/>
                </a:solidFill>
                <a:latin typeface="Inter"/>
              </a:rPr>
              <a:t>nghiệm</a:t>
            </a:r>
            <a:r>
              <a:rPr lang="en-US" sz="2400" dirty="0">
                <a:solidFill>
                  <a:srgbClr val="FFFFFF"/>
                </a:solidFill>
                <a:latin typeface="Inter"/>
              </a:rPr>
              <a:t> làm </a:t>
            </a:r>
            <a:r>
              <a:rPr lang="en-US" sz="2400" dirty="0" err="1">
                <a:solidFill>
                  <a:srgbClr val="FFFFFF"/>
                </a:solidFill>
                <a:latin typeface="Inter"/>
              </a:rPr>
              <a:t>việc</a:t>
            </a:r>
            <a:endParaRPr lang="en-US" sz="2400" dirty="0">
              <a:solidFill>
                <a:srgbClr val="FFFFFF"/>
              </a:solidFill>
              <a:latin typeface="Inter"/>
            </a:endParaRPr>
          </a:p>
          <a:p>
            <a:pPr marL="0" lvl="0" indent="0" algn="ctr">
              <a:lnSpc>
                <a:spcPts val="3311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FFFFFF"/>
                </a:solidFill>
                <a:latin typeface="Inter"/>
              </a:rPr>
              <a:t>với</a:t>
            </a:r>
            <a:r>
              <a:rPr lang="en-US" sz="2400" dirty="0">
                <a:solidFill>
                  <a:srgbClr val="FFFFFF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Inter"/>
              </a:rPr>
              <a:t>nhiều</a:t>
            </a:r>
            <a:r>
              <a:rPr lang="en-US" sz="2400" dirty="0">
                <a:solidFill>
                  <a:srgbClr val="FFFFFF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Inter"/>
              </a:rPr>
              <a:t>quốc</a:t>
            </a:r>
            <a:r>
              <a:rPr lang="en-US" sz="2400" dirty="0">
                <a:solidFill>
                  <a:srgbClr val="FFFFFF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Inter"/>
              </a:rPr>
              <a:t>gia</a:t>
            </a:r>
            <a:endParaRPr lang="en-US" sz="2400" dirty="0">
              <a:solidFill>
                <a:srgbClr val="FFFFFF"/>
              </a:solidFill>
              <a:latin typeface="Inter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061657" y="6727204"/>
            <a:ext cx="4026849" cy="4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11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FFFFFF"/>
                </a:solidFill>
                <a:latin typeface="Inter"/>
              </a:rPr>
              <a:t>Phát</a:t>
            </a:r>
            <a:r>
              <a:rPr lang="en-US" sz="2400" dirty="0">
                <a:solidFill>
                  <a:srgbClr val="FFFFFF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Inter"/>
              </a:rPr>
              <a:t>triển</a:t>
            </a:r>
            <a:r>
              <a:rPr lang="en-US" sz="2400" dirty="0">
                <a:solidFill>
                  <a:srgbClr val="FFFFFF"/>
                </a:solidFill>
                <a:latin typeface="Inter"/>
              </a:rPr>
              <a:t> phần </a:t>
            </a:r>
            <a:r>
              <a:rPr lang="en-US" sz="2400" dirty="0" err="1">
                <a:solidFill>
                  <a:srgbClr val="FFFFFF"/>
                </a:solidFill>
                <a:latin typeface="Inter"/>
              </a:rPr>
              <a:t>mềm</a:t>
            </a:r>
            <a:endParaRPr lang="en-US" sz="2400" dirty="0">
              <a:solidFill>
                <a:srgbClr val="FFFFFF"/>
              </a:solidFill>
              <a:latin typeface="Inter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061657" y="7362668"/>
            <a:ext cx="4026849" cy="4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11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FFFFFF"/>
                </a:solidFill>
                <a:latin typeface="Inter"/>
              </a:rPr>
              <a:t>Tiếp</a:t>
            </a:r>
            <a:r>
              <a:rPr lang="en-US" sz="2400" dirty="0">
                <a:solidFill>
                  <a:srgbClr val="FFFFFF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Inter"/>
              </a:rPr>
              <a:t>thị</a:t>
            </a:r>
            <a:r>
              <a:rPr lang="en-US" sz="2400" dirty="0">
                <a:solidFill>
                  <a:srgbClr val="FFFFFF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Inter"/>
              </a:rPr>
              <a:t>kỹ</a:t>
            </a:r>
            <a:r>
              <a:rPr lang="en-US" sz="2400" dirty="0">
                <a:solidFill>
                  <a:srgbClr val="FFFFFF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Inter"/>
              </a:rPr>
              <a:t>thuật</a:t>
            </a:r>
            <a:r>
              <a:rPr lang="en-US" sz="2400" dirty="0">
                <a:solidFill>
                  <a:srgbClr val="FFFFFF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Inter"/>
              </a:rPr>
              <a:t>số</a:t>
            </a:r>
            <a:endParaRPr lang="en-US" sz="2400" dirty="0">
              <a:solidFill>
                <a:srgbClr val="FFFFFF"/>
              </a:solidFill>
              <a:latin typeface="Inter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061657" y="7998132"/>
            <a:ext cx="4026849" cy="4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11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Inter"/>
              </a:rPr>
              <a:t>Dịch </a:t>
            </a:r>
            <a:r>
              <a:rPr lang="en-US" sz="2400" dirty="0" err="1">
                <a:solidFill>
                  <a:srgbClr val="FFFFFF"/>
                </a:solidFill>
                <a:latin typeface="Inter"/>
              </a:rPr>
              <a:t>vụ</a:t>
            </a:r>
            <a:r>
              <a:rPr lang="en-US" sz="2400" dirty="0">
                <a:solidFill>
                  <a:srgbClr val="FFFFFF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Inter"/>
              </a:rPr>
              <a:t>thiết</a:t>
            </a:r>
            <a:r>
              <a:rPr lang="en-US" sz="2400" dirty="0">
                <a:solidFill>
                  <a:srgbClr val="FFFFFF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Inter"/>
              </a:rPr>
              <a:t>kế</a:t>
            </a:r>
            <a:endParaRPr lang="en-US" sz="2400" dirty="0">
              <a:solidFill>
                <a:srgbClr val="FFFFFF"/>
              </a:solidFill>
              <a:latin typeface="Inter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7061657" y="6142737"/>
            <a:ext cx="4026849" cy="4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11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FFFFFF"/>
                </a:solidFill>
                <a:latin typeface="Inter"/>
              </a:rPr>
              <a:t>Thiết</a:t>
            </a:r>
            <a:r>
              <a:rPr lang="en-US" sz="2400" dirty="0">
                <a:solidFill>
                  <a:srgbClr val="FFFFFF"/>
                </a:solidFill>
                <a:latin typeface="Inter"/>
              </a:rPr>
              <a:t> bị </a:t>
            </a:r>
            <a:r>
              <a:rPr lang="en-US" sz="2400" dirty="0" err="1">
                <a:solidFill>
                  <a:srgbClr val="FFFFFF"/>
                </a:solidFill>
                <a:latin typeface="Inter"/>
              </a:rPr>
              <a:t>máy</a:t>
            </a:r>
            <a:r>
              <a:rPr lang="en-US" sz="2400" dirty="0">
                <a:solidFill>
                  <a:srgbClr val="FFFFFF"/>
                </a:solidFill>
                <a:latin typeface="Inter"/>
              </a:rPr>
              <a:t> POS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74512" y="5432960"/>
            <a:ext cx="4026849" cy="478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63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Inter Bold"/>
              </a:rPr>
              <a:t>SẢN PHẨM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64281" y="5432960"/>
            <a:ext cx="4026849" cy="478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63"/>
              </a:lnSpc>
              <a:spcBef>
                <a:spcPct val="0"/>
              </a:spcBef>
            </a:pPr>
            <a:r>
              <a:rPr lang="en-US" sz="2799" dirty="0">
                <a:solidFill>
                  <a:srgbClr val="FFFFFF"/>
                </a:solidFill>
                <a:latin typeface="Inter Bold"/>
              </a:rPr>
              <a:t>CÔNG TY</a:t>
            </a:r>
          </a:p>
        </p:txBody>
      </p:sp>
      <p:sp>
        <p:nvSpPr>
          <p:cNvPr id="21" name="Freeform 21"/>
          <p:cNvSpPr/>
          <p:nvPr/>
        </p:nvSpPr>
        <p:spPr>
          <a:xfrm>
            <a:off x="3419893" y="3582950"/>
            <a:ext cx="1315624" cy="1210374"/>
          </a:xfrm>
          <a:custGeom>
            <a:avLst/>
            <a:gdLst/>
            <a:ahLst/>
            <a:cxnLst/>
            <a:rect l="l" t="t" r="r" b="b"/>
            <a:pathLst>
              <a:path w="1315624" h="1210374">
                <a:moveTo>
                  <a:pt x="0" y="0"/>
                </a:moveTo>
                <a:lnTo>
                  <a:pt x="1315624" y="0"/>
                </a:lnTo>
                <a:lnTo>
                  <a:pt x="1315624" y="1210374"/>
                </a:lnTo>
                <a:lnTo>
                  <a:pt x="0" y="12103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6CE6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0000"/>
            </a:blip>
            <a:stretch>
              <a:fillRect t="-15582" r="-798"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6286157" y="0"/>
            <a:ext cx="15430157" cy="10545890"/>
            <a:chOff x="0" y="0"/>
            <a:chExt cx="5508856" cy="37650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508856" cy="3765081"/>
            </a:xfrm>
            <a:custGeom>
              <a:avLst/>
              <a:gdLst/>
              <a:ahLst/>
              <a:cxnLst/>
              <a:rect l="l" t="t" r="r" b="b"/>
              <a:pathLst>
                <a:path w="5508856" h="3765081">
                  <a:moveTo>
                    <a:pt x="0" y="0"/>
                  </a:moveTo>
                  <a:lnTo>
                    <a:pt x="3335085" y="0"/>
                  </a:lnTo>
                  <a:lnTo>
                    <a:pt x="5508856" y="3765081"/>
                  </a:lnTo>
                  <a:lnTo>
                    <a:pt x="2173770" y="3765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945B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5508856" cy="3765081"/>
            </a:xfrm>
            <a:custGeom>
              <a:avLst/>
              <a:gdLst/>
              <a:ahLst/>
              <a:cxnLst/>
              <a:rect l="l" t="t" r="r" b="b"/>
              <a:pathLst>
                <a:path w="5508856" h="3765081">
                  <a:moveTo>
                    <a:pt x="0" y="0"/>
                  </a:moveTo>
                  <a:lnTo>
                    <a:pt x="3335085" y="0"/>
                  </a:lnTo>
                  <a:lnTo>
                    <a:pt x="5508856" y="3765081"/>
                  </a:lnTo>
                  <a:lnTo>
                    <a:pt x="2173770" y="3765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259" r="-1259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4629241" y="739418"/>
            <a:ext cx="2630059" cy="578565"/>
          </a:xfrm>
          <a:custGeom>
            <a:avLst/>
            <a:gdLst/>
            <a:ahLst/>
            <a:cxnLst/>
            <a:rect l="l" t="t" r="r" b="b"/>
            <a:pathLst>
              <a:path w="2630059" h="578565">
                <a:moveTo>
                  <a:pt x="0" y="0"/>
                </a:moveTo>
                <a:lnTo>
                  <a:pt x="2630059" y="0"/>
                </a:lnTo>
                <a:lnTo>
                  <a:pt x="2630059" y="578564"/>
                </a:lnTo>
                <a:lnTo>
                  <a:pt x="0" y="5785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417204" y="3579687"/>
            <a:ext cx="735008" cy="735008"/>
          </a:xfrm>
          <a:custGeom>
            <a:avLst/>
            <a:gdLst/>
            <a:ahLst/>
            <a:cxnLst/>
            <a:rect l="l" t="t" r="r" b="b"/>
            <a:pathLst>
              <a:path w="735008" h="735008">
                <a:moveTo>
                  <a:pt x="0" y="0"/>
                </a:moveTo>
                <a:lnTo>
                  <a:pt x="735007" y="0"/>
                </a:lnTo>
                <a:lnTo>
                  <a:pt x="735007" y="735008"/>
                </a:lnTo>
                <a:lnTo>
                  <a:pt x="0" y="7350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040024" y="4740688"/>
            <a:ext cx="735008" cy="735008"/>
          </a:xfrm>
          <a:custGeom>
            <a:avLst/>
            <a:gdLst/>
            <a:ahLst/>
            <a:cxnLst/>
            <a:rect l="l" t="t" r="r" b="b"/>
            <a:pathLst>
              <a:path w="735008" h="735008">
                <a:moveTo>
                  <a:pt x="0" y="0"/>
                </a:moveTo>
                <a:lnTo>
                  <a:pt x="735007" y="0"/>
                </a:lnTo>
                <a:lnTo>
                  <a:pt x="735007" y="735008"/>
                </a:lnTo>
                <a:lnTo>
                  <a:pt x="0" y="7350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628198" y="5904321"/>
            <a:ext cx="735008" cy="735008"/>
          </a:xfrm>
          <a:custGeom>
            <a:avLst/>
            <a:gdLst/>
            <a:ahLst/>
            <a:cxnLst/>
            <a:rect l="l" t="t" r="r" b="b"/>
            <a:pathLst>
              <a:path w="735008" h="735008">
                <a:moveTo>
                  <a:pt x="0" y="0"/>
                </a:moveTo>
                <a:lnTo>
                  <a:pt x="735007" y="0"/>
                </a:lnTo>
                <a:lnTo>
                  <a:pt x="735007" y="735007"/>
                </a:lnTo>
                <a:lnTo>
                  <a:pt x="0" y="73500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363205" y="7067953"/>
            <a:ext cx="735008" cy="735008"/>
          </a:xfrm>
          <a:custGeom>
            <a:avLst/>
            <a:gdLst/>
            <a:ahLst/>
            <a:cxnLst/>
            <a:rect l="l" t="t" r="r" b="b"/>
            <a:pathLst>
              <a:path w="735008" h="735008">
                <a:moveTo>
                  <a:pt x="0" y="0"/>
                </a:moveTo>
                <a:lnTo>
                  <a:pt x="735008" y="0"/>
                </a:lnTo>
                <a:lnTo>
                  <a:pt x="735008" y="735008"/>
                </a:lnTo>
                <a:lnTo>
                  <a:pt x="0" y="7350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135557" y="1028700"/>
            <a:ext cx="2016655" cy="2016655"/>
          </a:xfrm>
          <a:custGeom>
            <a:avLst/>
            <a:gdLst/>
            <a:ahLst/>
            <a:cxnLst/>
            <a:rect l="l" t="t" r="r" b="b"/>
            <a:pathLst>
              <a:path w="2016655" h="2016655">
                <a:moveTo>
                  <a:pt x="0" y="0"/>
                </a:moveTo>
                <a:lnTo>
                  <a:pt x="2016654" y="0"/>
                </a:lnTo>
                <a:lnTo>
                  <a:pt x="2016654" y="2016655"/>
                </a:lnTo>
                <a:lnTo>
                  <a:pt x="0" y="20166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7784707" y="1827828"/>
            <a:ext cx="8457192" cy="996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4"/>
              </a:lnSpc>
              <a:spcBef>
                <a:spcPct val="0"/>
              </a:spcBef>
            </a:pPr>
            <a:r>
              <a:rPr lang="en-US" sz="6570" dirty="0">
                <a:solidFill>
                  <a:srgbClr val="FFFFFF"/>
                </a:solidFill>
                <a:latin typeface="Now Bold"/>
              </a:rPr>
              <a:t>POS RESTAURANT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07528" y="3752014"/>
            <a:ext cx="8851772" cy="352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85"/>
              </a:lnSpc>
            </a:pP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Giao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diện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đơn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giản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,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thân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thiện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và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cực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kỳ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dễ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sử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dụng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995701" y="4761493"/>
            <a:ext cx="8263599" cy="714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85"/>
              </a:lnSpc>
            </a:pPr>
            <a:r>
              <a:rPr lang="en-US" sz="2090" spc="204" dirty="0">
                <a:solidFill>
                  <a:srgbClr val="F5FFF5"/>
                </a:solidFill>
                <a:latin typeface="Inter"/>
              </a:rPr>
              <a:t>Cho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phép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bạn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tùy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chỉnh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thiết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kế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hiển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thị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để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đáp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ứng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các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nhu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cầu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479090" y="5905500"/>
            <a:ext cx="7780210" cy="714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85"/>
              </a:lnSpc>
            </a:pPr>
            <a:r>
              <a:rPr lang="en-US" sz="2090" spc="204" dirty="0">
                <a:solidFill>
                  <a:srgbClr val="F5FFF5"/>
                </a:solidFill>
                <a:latin typeface="Inter"/>
              </a:rPr>
              <a:t>Theo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dõi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hoạt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động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của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nhà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hàng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của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bạn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từ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bất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kỳ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đâu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317288" y="7240281"/>
            <a:ext cx="6942012" cy="352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85"/>
              </a:lnSpc>
            </a:pP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Có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thể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cài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đặt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trên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cả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thiết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bị IOS </a:t>
            </a:r>
            <a:r>
              <a:rPr lang="en-US" sz="2090" spc="204" dirty="0" err="1">
                <a:solidFill>
                  <a:srgbClr val="F5FFF5"/>
                </a:solidFill>
                <a:latin typeface="Inter"/>
              </a:rPr>
              <a:t>và</a:t>
            </a:r>
            <a:r>
              <a:rPr lang="en-US" sz="2090" spc="204" dirty="0">
                <a:solidFill>
                  <a:srgbClr val="F5FFF5"/>
                </a:solidFill>
                <a:latin typeface="Inter"/>
              </a:rPr>
              <a:t> Android.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863201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/>
                </a:solidFill>
                <a:latin typeface="Inter Bold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6CE6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t="-15582" r="-79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629241" y="739418"/>
            <a:ext cx="2630059" cy="578565"/>
          </a:xfrm>
          <a:custGeom>
            <a:avLst/>
            <a:gdLst/>
            <a:ahLst/>
            <a:cxnLst/>
            <a:rect l="l" t="t" r="r" b="b"/>
            <a:pathLst>
              <a:path w="2630059" h="578565">
                <a:moveTo>
                  <a:pt x="0" y="0"/>
                </a:moveTo>
                <a:lnTo>
                  <a:pt x="2630059" y="0"/>
                </a:lnTo>
                <a:lnTo>
                  <a:pt x="2630059" y="578564"/>
                </a:lnTo>
                <a:lnTo>
                  <a:pt x="0" y="578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466152" y="1028700"/>
            <a:ext cx="2016655" cy="2016655"/>
          </a:xfrm>
          <a:custGeom>
            <a:avLst/>
            <a:gdLst/>
            <a:ahLst/>
            <a:cxnLst/>
            <a:rect l="l" t="t" r="r" b="b"/>
            <a:pathLst>
              <a:path w="2016655" h="2016655">
                <a:moveTo>
                  <a:pt x="0" y="0"/>
                </a:moveTo>
                <a:lnTo>
                  <a:pt x="2016655" y="0"/>
                </a:lnTo>
                <a:lnTo>
                  <a:pt x="2016655" y="2016655"/>
                </a:lnTo>
                <a:lnTo>
                  <a:pt x="0" y="20166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28700" y="3733364"/>
            <a:ext cx="7645142" cy="4504435"/>
          </a:xfrm>
          <a:custGeom>
            <a:avLst/>
            <a:gdLst/>
            <a:ahLst/>
            <a:cxnLst/>
            <a:rect l="l" t="t" r="r" b="b"/>
            <a:pathLst>
              <a:path w="7645142" h="4504435">
                <a:moveTo>
                  <a:pt x="0" y="0"/>
                </a:moveTo>
                <a:lnTo>
                  <a:pt x="7645142" y="0"/>
                </a:lnTo>
                <a:lnTo>
                  <a:pt x="7645142" y="4504435"/>
                </a:lnTo>
                <a:lnTo>
                  <a:pt x="0" y="45044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571730" y="3733364"/>
            <a:ext cx="7687570" cy="4504435"/>
          </a:xfrm>
          <a:custGeom>
            <a:avLst/>
            <a:gdLst/>
            <a:ahLst/>
            <a:cxnLst/>
            <a:rect l="l" t="t" r="r" b="b"/>
            <a:pathLst>
              <a:path w="7687570" h="4504435">
                <a:moveTo>
                  <a:pt x="0" y="0"/>
                </a:moveTo>
                <a:lnTo>
                  <a:pt x="7687570" y="0"/>
                </a:lnTo>
                <a:lnTo>
                  <a:pt x="7687570" y="4504435"/>
                </a:lnTo>
                <a:lnTo>
                  <a:pt x="0" y="45044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115303" y="1827828"/>
            <a:ext cx="8457192" cy="996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84"/>
              </a:lnSpc>
              <a:spcBef>
                <a:spcPct val="0"/>
              </a:spcBef>
            </a:pPr>
            <a:r>
              <a:rPr lang="en-US" sz="6570" dirty="0">
                <a:solidFill>
                  <a:srgbClr val="FFFFFF"/>
                </a:solidFill>
                <a:latin typeface="Now Bold"/>
              </a:rPr>
              <a:t>POS RESTAURANT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863201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/>
                </a:solidFill>
                <a:latin typeface="Inter Bold"/>
              </a:rPr>
              <a:t>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info@atcgroup.tech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719465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+84 899 234 689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07694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atcgroup.tech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21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6CE6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t="-15582" r="-79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30277" y="3302428"/>
            <a:ext cx="9218738" cy="4184057"/>
            <a:chOff x="0" y="0"/>
            <a:chExt cx="2427980" cy="11019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27980" cy="1101974"/>
            </a:xfrm>
            <a:custGeom>
              <a:avLst/>
              <a:gdLst/>
              <a:ahLst/>
              <a:cxnLst/>
              <a:rect l="l" t="t" r="r" b="b"/>
              <a:pathLst>
                <a:path w="2427980" h="1101974">
                  <a:moveTo>
                    <a:pt x="42830" y="0"/>
                  </a:moveTo>
                  <a:lnTo>
                    <a:pt x="2385150" y="0"/>
                  </a:lnTo>
                  <a:cubicBezTo>
                    <a:pt x="2408805" y="0"/>
                    <a:pt x="2427980" y="19176"/>
                    <a:pt x="2427980" y="42830"/>
                  </a:cubicBezTo>
                  <a:lnTo>
                    <a:pt x="2427980" y="1059144"/>
                  </a:lnTo>
                  <a:cubicBezTo>
                    <a:pt x="2427980" y="1070503"/>
                    <a:pt x="2423468" y="1081397"/>
                    <a:pt x="2415436" y="1089429"/>
                  </a:cubicBezTo>
                  <a:cubicBezTo>
                    <a:pt x="2407403" y="1097461"/>
                    <a:pt x="2396510" y="1101974"/>
                    <a:pt x="2385150" y="1101974"/>
                  </a:cubicBezTo>
                  <a:lnTo>
                    <a:pt x="42830" y="1101974"/>
                  </a:lnTo>
                  <a:cubicBezTo>
                    <a:pt x="19176" y="1101974"/>
                    <a:pt x="0" y="1082798"/>
                    <a:pt x="0" y="1059144"/>
                  </a:cubicBezTo>
                  <a:lnTo>
                    <a:pt x="0" y="42830"/>
                  </a:lnTo>
                  <a:cubicBezTo>
                    <a:pt x="0" y="31471"/>
                    <a:pt x="4512" y="20577"/>
                    <a:pt x="12545" y="12545"/>
                  </a:cubicBezTo>
                  <a:cubicBezTo>
                    <a:pt x="20577" y="4512"/>
                    <a:pt x="31471" y="0"/>
                    <a:pt x="4283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25252">
                    <a:alpha val="16000"/>
                  </a:srgbClr>
                </a:gs>
                <a:gs pos="100000">
                  <a:srgbClr val="FFFFFF">
                    <a:alpha val="16000"/>
                  </a:srgbClr>
                </a:gs>
              </a:gsLst>
              <a:lin ang="540000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427980" cy="11495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57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1510918" y="2561000"/>
            <a:ext cx="5748382" cy="5736769"/>
          </a:xfrm>
          <a:custGeom>
            <a:avLst/>
            <a:gdLst/>
            <a:ahLst/>
            <a:cxnLst/>
            <a:rect l="l" t="t" r="r" b="b"/>
            <a:pathLst>
              <a:path w="5748382" h="5736769">
                <a:moveTo>
                  <a:pt x="0" y="0"/>
                </a:moveTo>
                <a:lnTo>
                  <a:pt x="5748382" y="0"/>
                </a:lnTo>
                <a:lnTo>
                  <a:pt x="5748382" y="5736769"/>
                </a:lnTo>
                <a:lnTo>
                  <a:pt x="0" y="57367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89047" y="4995781"/>
            <a:ext cx="869999" cy="797352"/>
          </a:xfrm>
          <a:custGeom>
            <a:avLst/>
            <a:gdLst/>
            <a:ahLst/>
            <a:cxnLst/>
            <a:rect l="l" t="t" r="r" b="b"/>
            <a:pathLst>
              <a:path w="869999" h="797352">
                <a:moveTo>
                  <a:pt x="0" y="0"/>
                </a:moveTo>
                <a:lnTo>
                  <a:pt x="869999" y="0"/>
                </a:lnTo>
                <a:lnTo>
                  <a:pt x="869999" y="797352"/>
                </a:lnTo>
                <a:lnTo>
                  <a:pt x="0" y="7973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89047" y="6174133"/>
            <a:ext cx="927226" cy="927226"/>
          </a:xfrm>
          <a:custGeom>
            <a:avLst/>
            <a:gdLst/>
            <a:ahLst/>
            <a:cxnLst/>
            <a:rect l="l" t="t" r="r" b="b"/>
            <a:pathLst>
              <a:path w="927226" h="927226">
                <a:moveTo>
                  <a:pt x="0" y="0"/>
                </a:moveTo>
                <a:lnTo>
                  <a:pt x="927226" y="0"/>
                </a:lnTo>
                <a:lnTo>
                  <a:pt x="927226" y="927226"/>
                </a:lnTo>
                <a:lnTo>
                  <a:pt x="0" y="9272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64110" y="3717948"/>
            <a:ext cx="894936" cy="894936"/>
          </a:xfrm>
          <a:custGeom>
            <a:avLst/>
            <a:gdLst/>
            <a:ahLst/>
            <a:cxnLst/>
            <a:rect l="l" t="t" r="r" b="b"/>
            <a:pathLst>
              <a:path w="894936" h="894936">
                <a:moveTo>
                  <a:pt x="0" y="0"/>
                </a:moveTo>
                <a:lnTo>
                  <a:pt x="894936" y="0"/>
                </a:lnTo>
                <a:lnTo>
                  <a:pt x="894936" y="894936"/>
                </a:lnTo>
                <a:lnTo>
                  <a:pt x="0" y="8949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863201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/>
                </a:solidFill>
                <a:latin typeface="Inter Bold"/>
              </a:rPr>
              <a:t>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175309" y="3935673"/>
            <a:ext cx="7365860" cy="4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1"/>
              </a:lnSpc>
            </a:pP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Tính</a:t>
            </a:r>
            <a:r>
              <a:rPr lang="en-US" sz="2400" spc="235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năng</a:t>
            </a:r>
            <a:r>
              <a:rPr lang="en-US" sz="2400" spc="235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tự</a:t>
            </a:r>
            <a:r>
              <a:rPr lang="en-US" sz="2400" spc="235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động</a:t>
            </a:r>
            <a:r>
              <a:rPr lang="en-US" sz="2400" spc="235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hoá</a:t>
            </a:r>
            <a:r>
              <a:rPr lang="en-US" sz="2400" spc="235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quy</a:t>
            </a:r>
            <a:r>
              <a:rPr lang="en-US" sz="2400" spc="235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trình</a:t>
            </a:r>
            <a:endParaRPr lang="en-US" sz="2400" spc="235" dirty="0">
              <a:solidFill>
                <a:srgbClr val="F5FFF5"/>
              </a:solidFill>
              <a:latin typeface="Inter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175309" y="5164714"/>
            <a:ext cx="7365860" cy="4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1"/>
              </a:lnSpc>
            </a:pP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Tính</a:t>
            </a:r>
            <a:r>
              <a:rPr lang="en-US" sz="2400" spc="235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năng</a:t>
            </a:r>
            <a:r>
              <a:rPr lang="en-US" sz="2400" spc="235" dirty="0">
                <a:solidFill>
                  <a:srgbClr val="F5FFF5"/>
                </a:solidFill>
                <a:latin typeface="Inter"/>
              </a:rPr>
              <a:t> quản </a:t>
            </a: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lý</a:t>
            </a:r>
            <a:r>
              <a:rPr lang="en-US" sz="2400" spc="235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nhà</a:t>
            </a:r>
            <a:r>
              <a:rPr lang="en-US" sz="2400" spc="235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hàng</a:t>
            </a:r>
            <a:endParaRPr lang="en-US" sz="2400" spc="235" dirty="0">
              <a:solidFill>
                <a:srgbClr val="F5FFF5"/>
              </a:solidFill>
              <a:latin typeface="Inter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175309" y="6408003"/>
            <a:ext cx="7365860" cy="4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1"/>
              </a:lnSpc>
            </a:pP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Tính</a:t>
            </a:r>
            <a:r>
              <a:rPr lang="en-US" sz="2400" spc="235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năng</a:t>
            </a:r>
            <a:r>
              <a:rPr lang="en-US" sz="2400" spc="235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tổng</a:t>
            </a:r>
            <a:r>
              <a:rPr lang="en-US" sz="2400" spc="235" dirty="0">
                <a:solidFill>
                  <a:srgbClr val="F5FFF5"/>
                </a:solidFill>
                <a:latin typeface="Inter"/>
              </a:rPr>
              <a:t> hợp </a:t>
            </a: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báo</a:t>
            </a:r>
            <a:r>
              <a:rPr lang="en-US" sz="2400" spc="235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cáo</a:t>
            </a:r>
            <a:endParaRPr lang="en-US" sz="2400" spc="235" dirty="0">
              <a:solidFill>
                <a:srgbClr val="F5FFF5"/>
              </a:solidFill>
              <a:latin typeface="Inter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14629241" y="739418"/>
            <a:ext cx="2630059" cy="578565"/>
          </a:xfrm>
          <a:custGeom>
            <a:avLst/>
            <a:gdLst/>
            <a:ahLst/>
            <a:cxnLst/>
            <a:rect l="l" t="t" r="r" b="b"/>
            <a:pathLst>
              <a:path w="2630059" h="578565">
                <a:moveTo>
                  <a:pt x="0" y="0"/>
                </a:moveTo>
                <a:lnTo>
                  <a:pt x="2630059" y="0"/>
                </a:lnTo>
                <a:lnTo>
                  <a:pt x="2630059" y="578564"/>
                </a:lnTo>
                <a:lnTo>
                  <a:pt x="0" y="5785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028700" y="2391014"/>
            <a:ext cx="13267929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  <a:spcBef>
                <a:spcPct val="0"/>
              </a:spcBef>
            </a:pPr>
            <a:r>
              <a:rPr lang="en-US" sz="3200" dirty="0" err="1" smtClean="0">
                <a:solidFill>
                  <a:srgbClr val="FFFFFF"/>
                </a:solidFill>
                <a:latin typeface="Inter Bold"/>
              </a:rPr>
              <a:t>Tại</a:t>
            </a:r>
            <a:r>
              <a:rPr lang="en-US" sz="3200" dirty="0" smtClean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sao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lại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chọn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vi-VN" sz="3200" dirty="0" smtClean="0">
                <a:solidFill>
                  <a:srgbClr val="FFFFFF"/>
                </a:solidFill>
                <a:latin typeface="Inter Bold"/>
              </a:rPr>
              <a:t>phần mềm của ATC</a:t>
            </a:r>
            <a:r>
              <a:rPr lang="en-US" sz="3200" dirty="0" smtClean="0">
                <a:solidFill>
                  <a:srgbClr val="FFFFFF"/>
                </a:solidFill>
                <a:latin typeface="Inter Bold"/>
              </a:rPr>
              <a:t>?</a:t>
            </a:r>
            <a:endParaRPr lang="en-US" sz="3200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28700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info@atcgroup.tech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719465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+84 899 234 689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307694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atcgroup.tech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500"/>
                            </p:stCondLst>
                            <p:childTnLst>
                              <p:par>
                                <p:cTn id="27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6CE6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t="-15582" r="-79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914103"/>
            <a:ext cx="16230600" cy="6344197"/>
            <a:chOff x="0" y="0"/>
            <a:chExt cx="4274726" cy="16709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670900"/>
            </a:xfrm>
            <a:custGeom>
              <a:avLst/>
              <a:gdLst/>
              <a:ahLst/>
              <a:cxnLst/>
              <a:rect l="l" t="t" r="r" b="b"/>
              <a:pathLst>
                <a:path w="4274726" h="1670900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646573"/>
                  </a:lnTo>
                  <a:cubicBezTo>
                    <a:pt x="4274726" y="1660008"/>
                    <a:pt x="4263834" y="1670900"/>
                    <a:pt x="4250399" y="1670900"/>
                  </a:cubicBezTo>
                  <a:lnTo>
                    <a:pt x="24327" y="1670900"/>
                  </a:lnTo>
                  <a:cubicBezTo>
                    <a:pt x="10891" y="1670900"/>
                    <a:pt x="0" y="1660008"/>
                    <a:pt x="0" y="1646573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25252">
                    <a:alpha val="16000"/>
                  </a:srgbClr>
                </a:gs>
                <a:gs pos="100000">
                  <a:srgbClr val="FFFFFF">
                    <a:alpha val="16000"/>
                  </a:srgbClr>
                </a:gs>
              </a:gsLst>
              <a:lin ang="540000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1709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57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60966" y="4432311"/>
            <a:ext cx="2747593" cy="2877736"/>
          </a:xfrm>
          <a:custGeom>
            <a:avLst/>
            <a:gdLst/>
            <a:ahLst/>
            <a:cxnLst/>
            <a:rect l="l" t="t" r="r" b="b"/>
            <a:pathLst>
              <a:path w="2747593" h="2877736">
                <a:moveTo>
                  <a:pt x="0" y="0"/>
                </a:moveTo>
                <a:lnTo>
                  <a:pt x="2747593" y="0"/>
                </a:lnTo>
                <a:lnTo>
                  <a:pt x="2747593" y="2877737"/>
                </a:lnTo>
                <a:lnTo>
                  <a:pt x="0" y="28777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7443" b="-2584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743697" y="4893496"/>
            <a:ext cx="1955368" cy="1955368"/>
          </a:xfrm>
          <a:custGeom>
            <a:avLst/>
            <a:gdLst/>
            <a:ahLst/>
            <a:cxnLst/>
            <a:rect l="l" t="t" r="r" b="b"/>
            <a:pathLst>
              <a:path w="1955368" h="1955368">
                <a:moveTo>
                  <a:pt x="0" y="0"/>
                </a:moveTo>
                <a:lnTo>
                  <a:pt x="1955368" y="0"/>
                </a:lnTo>
                <a:lnTo>
                  <a:pt x="1955368" y="1955368"/>
                </a:lnTo>
                <a:lnTo>
                  <a:pt x="0" y="19553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036264" y="4735465"/>
            <a:ext cx="2271430" cy="2271430"/>
          </a:xfrm>
          <a:custGeom>
            <a:avLst/>
            <a:gdLst/>
            <a:ahLst/>
            <a:cxnLst/>
            <a:rect l="l" t="t" r="r" b="b"/>
            <a:pathLst>
              <a:path w="2271430" h="2271430">
                <a:moveTo>
                  <a:pt x="0" y="0"/>
                </a:moveTo>
                <a:lnTo>
                  <a:pt x="2271430" y="0"/>
                </a:lnTo>
                <a:lnTo>
                  <a:pt x="2271430" y="2271429"/>
                </a:lnTo>
                <a:lnTo>
                  <a:pt x="0" y="22714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401800" y="4769801"/>
            <a:ext cx="2202756" cy="2202756"/>
          </a:xfrm>
          <a:custGeom>
            <a:avLst/>
            <a:gdLst/>
            <a:ahLst/>
            <a:cxnLst/>
            <a:rect l="l" t="t" r="r" b="b"/>
            <a:pathLst>
              <a:path w="2202756" h="2202756">
                <a:moveTo>
                  <a:pt x="0" y="0"/>
                </a:moveTo>
                <a:lnTo>
                  <a:pt x="2202756" y="0"/>
                </a:lnTo>
                <a:lnTo>
                  <a:pt x="2202756" y="2202757"/>
                </a:lnTo>
                <a:lnTo>
                  <a:pt x="0" y="22027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3863201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/>
                </a:solidFill>
                <a:latin typeface="Inter Bold"/>
              </a:rPr>
              <a:t>6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50170" y="786401"/>
            <a:ext cx="5657449" cy="4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1"/>
              </a:lnSpc>
            </a:pP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Tính</a:t>
            </a:r>
            <a:r>
              <a:rPr lang="en-US" sz="2400" spc="235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năng</a:t>
            </a:r>
            <a:r>
              <a:rPr lang="en-US" sz="2400" spc="235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tự</a:t>
            </a:r>
            <a:r>
              <a:rPr lang="en-US" sz="2400" spc="235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động</a:t>
            </a:r>
            <a:r>
              <a:rPr lang="en-US" sz="2400" spc="235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hoá</a:t>
            </a:r>
            <a:r>
              <a:rPr lang="en-US" sz="2400" spc="235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quy</a:t>
            </a:r>
            <a:r>
              <a:rPr lang="en-US" sz="2400" spc="235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trình</a:t>
            </a:r>
            <a:endParaRPr lang="en-US" sz="2400" spc="235" dirty="0">
              <a:solidFill>
                <a:srgbClr val="F5FFF5"/>
              </a:solidFill>
              <a:latin typeface="Inter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028700" y="804966"/>
            <a:ext cx="447468" cy="447468"/>
          </a:xfrm>
          <a:custGeom>
            <a:avLst/>
            <a:gdLst/>
            <a:ahLst/>
            <a:cxnLst/>
            <a:rect l="l" t="t" r="r" b="b"/>
            <a:pathLst>
              <a:path w="447468" h="447468">
                <a:moveTo>
                  <a:pt x="0" y="0"/>
                </a:moveTo>
                <a:lnTo>
                  <a:pt x="447468" y="0"/>
                </a:lnTo>
                <a:lnTo>
                  <a:pt x="447468" y="447468"/>
                </a:lnTo>
                <a:lnTo>
                  <a:pt x="0" y="4474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028700" y="2238614"/>
            <a:ext cx="13267929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  <a:spcBef>
                <a:spcPct val="0"/>
              </a:spcBef>
            </a:pPr>
            <a:r>
              <a:rPr lang="en-US" sz="3200" dirty="0">
                <a:solidFill>
                  <a:srgbClr val="FFFFFF"/>
                </a:solidFill>
                <a:latin typeface="Inter Bold"/>
              </a:rPr>
              <a:t>Quản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lý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linh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hoạt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trên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nhiều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thiết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bị</a:t>
            </a:r>
          </a:p>
        </p:txBody>
      </p:sp>
      <p:sp>
        <p:nvSpPr>
          <p:cNvPr id="15" name="Freeform 15"/>
          <p:cNvSpPr/>
          <p:nvPr/>
        </p:nvSpPr>
        <p:spPr>
          <a:xfrm>
            <a:off x="14629241" y="739418"/>
            <a:ext cx="2630059" cy="578565"/>
          </a:xfrm>
          <a:custGeom>
            <a:avLst/>
            <a:gdLst/>
            <a:ahLst/>
            <a:cxnLst/>
            <a:rect l="l" t="t" r="r" b="b"/>
            <a:pathLst>
              <a:path w="2630059" h="578565">
                <a:moveTo>
                  <a:pt x="0" y="0"/>
                </a:moveTo>
                <a:lnTo>
                  <a:pt x="2630059" y="0"/>
                </a:lnTo>
                <a:lnTo>
                  <a:pt x="2630059" y="578564"/>
                </a:lnTo>
                <a:lnTo>
                  <a:pt x="0" y="57856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028700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info@atcgroup.tech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719465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+84 899 234 689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307694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atcgroup.tech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5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6CE6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t="-15582" r="-79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914103"/>
            <a:ext cx="16230600" cy="6344197"/>
            <a:chOff x="0" y="0"/>
            <a:chExt cx="4274726" cy="16709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670900"/>
            </a:xfrm>
            <a:custGeom>
              <a:avLst/>
              <a:gdLst/>
              <a:ahLst/>
              <a:cxnLst/>
              <a:rect l="l" t="t" r="r" b="b"/>
              <a:pathLst>
                <a:path w="4274726" h="1670900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646573"/>
                  </a:lnTo>
                  <a:cubicBezTo>
                    <a:pt x="4274726" y="1660008"/>
                    <a:pt x="4263834" y="1670900"/>
                    <a:pt x="4250399" y="1670900"/>
                  </a:cubicBezTo>
                  <a:lnTo>
                    <a:pt x="24327" y="1670900"/>
                  </a:lnTo>
                  <a:cubicBezTo>
                    <a:pt x="10891" y="1670900"/>
                    <a:pt x="0" y="1660008"/>
                    <a:pt x="0" y="1646573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25252">
                    <a:alpha val="16000"/>
                  </a:srgbClr>
                </a:gs>
                <a:gs pos="100000">
                  <a:srgbClr val="FFFFFF">
                    <a:alpha val="16000"/>
                  </a:srgbClr>
                </a:gs>
              </a:gsLst>
              <a:lin ang="540000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1709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57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9546564" y="3399032"/>
            <a:ext cx="7101371" cy="5476636"/>
          </a:xfrm>
          <a:custGeom>
            <a:avLst/>
            <a:gdLst/>
            <a:ahLst/>
            <a:cxnLst/>
            <a:rect l="l" t="t" r="r" b="b"/>
            <a:pathLst>
              <a:path w="7101371" h="5476636">
                <a:moveTo>
                  <a:pt x="0" y="0"/>
                </a:moveTo>
                <a:lnTo>
                  <a:pt x="7101371" y="0"/>
                </a:lnTo>
                <a:lnTo>
                  <a:pt x="7101371" y="5476636"/>
                </a:lnTo>
                <a:lnTo>
                  <a:pt x="0" y="54766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071447" y="4348534"/>
            <a:ext cx="4170402" cy="3475335"/>
          </a:xfrm>
          <a:custGeom>
            <a:avLst/>
            <a:gdLst/>
            <a:ahLst/>
            <a:cxnLst/>
            <a:rect l="l" t="t" r="r" b="b"/>
            <a:pathLst>
              <a:path w="4170402" h="3475335">
                <a:moveTo>
                  <a:pt x="0" y="0"/>
                </a:moveTo>
                <a:lnTo>
                  <a:pt x="4170402" y="0"/>
                </a:lnTo>
                <a:lnTo>
                  <a:pt x="4170402" y="3475335"/>
                </a:lnTo>
                <a:lnTo>
                  <a:pt x="0" y="34753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3863201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/>
                </a:solidFill>
                <a:latin typeface="Inter Bold"/>
              </a:rPr>
              <a:t>7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2238614"/>
            <a:ext cx="13267929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Sắp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xếp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bàn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nhanh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chóng</a:t>
            </a:r>
            <a:endParaRPr lang="en-US" sz="3200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650170" y="786401"/>
            <a:ext cx="5657449" cy="4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1"/>
              </a:lnSpc>
            </a:pPr>
            <a:r>
              <a:rPr lang="en-US" sz="2400" spc="235">
                <a:solidFill>
                  <a:srgbClr val="F5FFF5"/>
                </a:solidFill>
                <a:latin typeface="Inter"/>
              </a:rPr>
              <a:t>Tính năng tự động hoá quy trình</a:t>
            </a:r>
          </a:p>
        </p:txBody>
      </p:sp>
      <p:sp>
        <p:nvSpPr>
          <p:cNvPr id="11" name="Freeform 11"/>
          <p:cNvSpPr/>
          <p:nvPr/>
        </p:nvSpPr>
        <p:spPr>
          <a:xfrm>
            <a:off x="1028700" y="804966"/>
            <a:ext cx="447468" cy="447468"/>
          </a:xfrm>
          <a:custGeom>
            <a:avLst/>
            <a:gdLst/>
            <a:ahLst/>
            <a:cxnLst/>
            <a:rect l="l" t="t" r="r" b="b"/>
            <a:pathLst>
              <a:path w="447468" h="447468">
                <a:moveTo>
                  <a:pt x="0" y="0"/>
                </a:moveTo>
                <a:lnTo>
                  <a:pt x="447468" y="0"/>
                </a:lnTo>
                <a:lnTo>
                  <a:pt x="447468" y="447468"/>
                </a:lnTo>
                <a:lnTo>
                  <a:pt x="0" y="4474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629241" y="739418"/>
            <a:ext cx="2630059" cy="578565"/>
          </a:xfrm>
          <a:custGeom>
            <a:avLst/>
            <a:gdLst/>
            <a:ahLst/>
            <a:cxnLst/>
            <a:rect l="l" t="t" r="r" b="b"/>
            <a:pathLst>
              <a:path w="2630059" h="578565">
                <a:moveTo>
                  <a:pt x="0" y="0"/>
                </a:moveTo>
                <a:lnTo>
                  <a:pt x="2630059" y="0"/>
                </a:lnTo>
                <a:lnTo>
                  <a:pt x="2630059" y="578564"/>
                </a:lnTo>
                <a:lnTo>
                  <a:pt x="0" y="5785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28700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info@atcgroup.tech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19465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+84 899 234 689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07694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atcgroup.tech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6CE6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83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t="-15582" r="-79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914103"/>
            <a:ext cx="16230600" cy="6344197"/>
            <a:chOff x="0" y="0"/>
            <a:chExt cx="4274726" cy="16709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670900"/>
            </a:xfrm>
            <a:custGeom>
              <a:avLst/>
              <a:gdLst/>
              <a:ahLst/>
              <a:cxnLst/>
              <a:rect l="l" t="t" r="r" b="b"/>
              <a:pathLst>
                <a:path w="4274726" h="1670900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646573"/>
                  </a:lnTo>
                  <a:cubicBezTo>
                    <a:pt x="4274726" y="1660008"/>
                    <a:pt x="4263834" y="1670900"/>
                    <a:pt x="4250399" y="1670900"/>
                  </a:cubicBezTo>
                  <a:lnTo>
                    <a:pt x="24327" y="1670900"/>
                  </a:lnTo>
                  <a:cubicBezTo>
                    <a:pt x="10891" y="1670900"/>
                    <a:pt x="0" y="1660008"/>
                    <a:pt x="0" y="1646573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25252">
                    <a:alpha val="16000"/>
                  </a:srgbClr>
                </a:gs>
                <a:gs pos="100000">
                  <a:srgbClr val="FFFFFF">
                    <a:alpha val="16000"/>
                  </a:srgbClr>
                </a:gs>
              </a:gsLst>
              <a:lin ang="540000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1709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57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863201" y="9531261"/>
            <a:ext cx="3879487" cy="326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743"/>
              </a:lnSpc>
              <a:spcBef>
                <a:spcPct val="0"/>
              </a:spcBef>
            </a:pPr>
            <a:r>
              <a:rPr lang="en-US" sz="2230" dirty="0" smtClean="0">
                <a:solidFill>
                  <a:srgbClr val="FFFFFF"/>
                </a:solidFill>
                <a:latin typeface="Inter Bold"/>
              </a:rPr>
              <a:t>8</a:t>
            </a:r>
            <a:endParaRPr lang="en-US" sz="2230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2238614"/>
            <a:ext cx="13267929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  <a:spcBef>
                <a:spcPct val="0"/>
              </a:spcBef>
            </a:pPr>
            <a:r>
              <a:rPr lang="en-US" sz="3200" dirty="0" smtClean="0">
                <a:solidFill>
                  <a:srgbClr val="FFFFFF"/>
                </a:solidFill>
                <a:latin typeface="Inter Bold"/>
              </a:rPr>
              <a:t>Tạo </a:t>
            </a:r>
            <a:r>
              <a:rPr lang="en-US" sz="3200" dirty="0" err="1" smtClean="0">
                <a:solidFill>
                  <a:srgbClr val="FFFFFF"/>
                </a:solidFill>
                <a:latin typeface="Inter Bold"/>
              </a:rPr>
              <a:t>đơn</a:t>
            </a:r>
            <a:r>
              <a:rPr lang="en-US" sz="3200" dirty="0" smtClean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  <a:latin typeface="Inter Bold"/>
              </a:rPr>
              <a:t>hàng</a:t>
            </a:r>
            <a:r>
              <a:rPr lang="en-US" sz="3200" dirty="0" smtClean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  <a:latin typeface="Inter Bold"/>
              </a:rPr>
              <a:t>nhanh</a:t>
            </a:r>
            <a:r>
              <a:rPr lang="en-US" sz="3200" dirty="0" smtClean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  <a:latin typeface="Inter Bold"/>
              </a:rPr>
              <a:t>chóng</a:t>
            </a:r>
            <a:endParaRPr lang="en-US" sz="3200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650170" y="786401"/>
            <a:ext cx="5657449" cy="4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1"/>
              </a:lnSpc>
            </a:pPr>
            <a:r>
              <a:rPr lang="en-US" sz="2400" spc="235">
                <a:solidFill>
                  <a:srgbClr val="F5FFF5"/>
                </a:solidFill>
                <a:latin typeface="Inter"/>
              </a:rPr>
              <a:t>Tính năng tự động hoá quy trình</a:t>
            </a:r>
          </a:p>
        </p:txBody>
      </p:sp>
      <p:sp>
        <p:nvSpPr>
          <p:cNvPr id="11" name="Freeform 11"/>
          <p:cNvSpPr/>
          <p:nvPr/>
        </p:nvSpPr>
        <p:spPr>
          <a:xfrm>
            <a:off x="1028700" y="804966"/>
            <a:ext cx="447468" cy="447468"/>
          </a:xfrm>
          <a:custGeom>
            <a:avLst/>
            <a:gdLst/>
            <a:ahLst/>
            <a:cxnLst/>
            <a:rect l="l" t="t" r="r" b="b"/>
            <a:pathLst>
              <a:path w="447468" h="447468">
                <a:moveTo>
                  <a:pt x="0" y="0"/>
                </a:moveTo>
                <a:lnTo>
                  <a:pt x="447468" y="0"/>
                </a:lnTo>
                <a:lnTo>
                  <a:pt x="447468" y="447468"/>
                </a:lnTo>
                <a:lnTo>
                  <a:pt x="0" y="4474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629241" y="739418"/>
            <a:ext cx="2630059" cy="578565"/>
          </a:xfrm>
          <a:custGeom>
            <a:avLst/>
            <a:gdLst/>
            <a:ahLst/>
            <a:cxnLst/>
            <a:rect l="l" t="t" r="r" b="b"/>
            <a:pathLst>
              <a:path w="2630059" h="578565">
                <a:moveTo>
                  <a:pt x="0" y="0"/>
                </a:moveTo>
                <a:lnTo>
                  <a:pt x="2630059" y="0"/>
                </a:lnTo>
                <a:lnTo>
                  <a:pt x="2630059" y="578564"/>
                </a:lnTo>
                <a:lnTo>
                  <a:pt x="0" y="5785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28700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info@atcgroup.tech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19465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+84 899 234 689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07694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atcgroup.tech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170" y="4381500"/>
            <a:ext cx="5167328" cy="332032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4000500"/>
            <a:ext cx="7738131" cy="4175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79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6CE6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t="-15582" r="-79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804966"/>
            <a:ext cx="447468" cy="447468"/>
          </a:xfrm>
          <a:custGeom>
            <a:avLst/>
            <a:gdLst/>
            <a:ahLst/>
            <a:cxnLst/>
            <a:rect l="l" t="t" r="r" b="b"/>
            <a:pathLst>
              <a:path w="447468" h="447468">
                <a:moveTo>
                  <a:pt x="0" y="0"/>
                </a:moveTo>
                <a:lnTo>
                  <a:pt x="447468" y="0"/>
                </a:lnTo>
                <a:lnTo>
                  <a:pt x="447468" y="447468"/>
                </a:lnTo>
                <a:lnTo>
                  <a:pt x="0" y="4474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629241" y="739418"/>
            <a:ext cx="2630059" cy="578565"/>
          </a:xfrm>
          <a:custGeom>
            <a:avLst/>
            <a:gdLst/>
            <a:ahLst/>
            <a:cxnLst/>
            <a:rect l="l" t="t" r="r" b="b"/>
            <a:pathLst>
              <a:path w="2630059" h="578565">
                <a:moveTo>
                  <a:pt x="0" y="0"/>
                </a:moveTo>
                <a:lnTo>
                  <a:pt x="2630059" y="0"/>
                </a:lnTo>
                <a:lnTo>
                  <a:pt x="2630059" y="578564"/>
                </a:lnTo>
                <a:lnTo>
                  <a:pt x="0" y="5785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028700" y="2914103"/>
            <a:ext cx="16230600" cy="6344197"/>
            <a:chOff x="0" y="0"/>
            <a:chExt cx="4274726" cy="16709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74726" cy="1670900"/>
            </a:xfrm>
            <a:custGeom>
              <a:avLst/>
              <a:gdLst/>
              <a:ahLst/>
              <a:cxnLst/>
              <a:rect l="l" t="t" r="r" b="b"/>
              <a:pathLst>
                <a:path w="4274726" h="1670900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646573"/>
                  </a:lnTo>
                  <a:cubicBezTo>
                    <a:pt x="4274726" y="1660008"/>
                    <a:pt x="4263834" y="1670900"/>
                    <a:pt x="4250399" y="1670900"/>
                  </a:cubicBezTo>
                  <a:lnTo>
                    <a:pt x="24327" y="1670900"/>
                  </a:lnTo>
                  <a:cubicBezTo>
                    <a:pt x="10891" y="1670900"/>
                    <a:pt x="0" y="1660008"/>
                    <a:pt x="0" y="1646573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25252">
                    <a:alpha val="16000"/>
                  </a:srgbClr>
                </a:gs>
                <a:gs pos="100000">
                  <a:srgbClr val="FFFFFF">
                    <a:alpha val="16000"/>
                  </a:srgbClr>
                </a:gs>
              </a:gsLst>
              <a:lin ang="540000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274726" cy="1709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5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476168" y="3861482"/>
            <a:ext cx="7759246" cy="4551736"/>
          </a:xfrm>
          <a:custGeom>
            <a:avLst/>
            <a:gdLst/>
            <a:ahLst/>
            <a:cxnLst/>
            <a:rect l="l" t="t" r="r" b="b"/>
            <a:pathLst>
              <a:path w="7759246" h="4551736">
                <a:moveTo>
                  <a:pt x="0" y="0"/>
                </a:moveTo>
                <a:lnTo>
                  <a:pt x="7759246" y="0"/>
                </a:lnTo>
                <a:lnTo>
                  <a:pt x="7759246" y="4551736"/>
                </a:lnTo>
                <a:lnTo>
                  <a:pt x="0" y="45517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473065" y="4686300"/>
            <a:ext cx="6258697" cy="2753385"/>
          </a:xfrm>
          <a:custGeom>
            <a:avLst/>
            <a:gdLst/>
            <a:ahLst/>
            <a:cxnLst/>
            <a:rect l="l" t="t" r="r" b="b"/>
            <a:pathLst>
              <a:path w="7103351" h="3124973">
                <a:moveTo>
                  <a:pt x="0" y="0"/>
                </a:moveTo>
                <a:lnTo>
                  <a:pt x="7103351" y="0"/>
                </a:lnTo>
                <a:lnTo>
                  <a:pt x="7103351" y="3124973"/>
                </a:lnTo>
                <a:lnTo>
                  <a:pt x="0" y="31249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863201" y="9531261"/>
            <a:ext cx="3879487" cy="326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743"/>
              </a:lnSpc>
              <a:spcBef>
                <a:spcPct val="0"/>
              </a:spcBef>
            </a:pPr>
            <a:r>
              <a:rPr lang="en-US" sz="2230" dirty="0" smtClean="0">
                <a:solidFill>
                  <a:srgbClr val="FFFFFF"/>
                </a:solidFill>
                <a:latin typeface="Inter Bold"/>
              </a:rPr>
              <a:t>9</a:t>
            </a:r>
            <a:endParaRPr lang="en-US" sz="2230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28700" y="2238614"/>
            <a:ext cx="13267929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Chế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biến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và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trả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món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chính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xác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50170" y="786401"/>
            <a:ext cx="5657449" cy="4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1"/>
              </a:lnSpc>
            </a:pPr>
            <a:r>
              <a:rPr lang="en-US" sz="2400" spc="235">
                <a:solidFill>
                  <a:srgbClr val="F5FFF5"/>
                </a:solidFill>
                <a:latin typeface="Inter"/>
              </a:rPr>
              <a:t>Tính năng tự động hoá quy trình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info@atcgroup.tech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19465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+84 899 234 689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07694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atcgroup.tech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6CE6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t="-15582" r="-79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914103"/>
            <a:ext cx="16230600" cy="6344197"/>
            <a:chOff x="0" y="0"/>
            <a:chExt cx="4274726" cy="16709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670900"/>
            </a:xfrm>
            <a:custGeom>
              <a:avLst/>
              <a:gdLst/>
              <a:ahLst/>
              <a:cxnLst/>
              <a:rect l="l" t="t" r="r" b="b"/>
              <a:pathLst>
                <a:path w="4274726" h="1670900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646573"/>
                  </a:lnTo>
                  <a:cubicBezTo>
                    <a:pt x="4274726" y="1660008"/>
                    <a:pt x="4263834" y="1670900"/>
                    <a:pt x="4250399" y="1670900"/>
                  </a:cubicBezTo>
                  <a:lnTo>
                    <a:pt x="24327" y="1670900"/>
                  </a:lnTo>
                  <a:cubicBezTo>
                    <a:pt x="10891" y="1670900"/>
                    <a:pt x="0" y="1660008"/>
                    <a:pt x="0" y="1646573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25252">
                    <a:alpha val="16000"/>
                  </a:srgbClr>
                </a:gs>
                <a:gs pos="100000">
                  <a:srgbClr val="FFFFFF">
                    <a:alpha val="16000"/>
                  </a:srgbClr>
                </a:gs>
              </a:gsLst>
              <a:lin ang="540000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1709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57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335000" y="3777156"/>
            <a:ext cx="3058187" cy="4679026"/>
          </a:xfrm>
          <a:custGeom>
            <a:avLst/>
            <a:gdLst/>
            <a:ahLst/>
            <a:cxnLst/>
            <a:rect l="l" t="t" r="r" b="b"/>
            <a:pathLst>
              <a:path w="3439187" h="5261956">
                <a:moveTo>
                  <a:pt x="0" y="0"/>
                </a:moveTo>
                <a:lnTo>
                  <a:pt x="3439187" y="0"/>
                </a:lnTo>
                <a:lnTo>
                  <a:pt x="3439187" y="5261957"/>
                </a:lnTo>
                <a:lnTo>
                  <a:pt x="0" y="52619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50503" y="3619500"/>
            <a:ext cx="8507898" cy="4985097"/>
          </a:xfrm>
          <a:custGeom>
            <a:avLst/>
            <a:gdLst/>
            <a:ahLst/>
            <a:cxnLst/>
            <a:rect l="l" t="t" r="r" b="b"/>
            <a:pathLst>
              <a:path w="9034159" h="5293453">
                <a:moveTo>
                  <a:pt x="0" y="0"/>
                </a:moveTo>
                <a:lnTo>
                  <a:pt x="9034160" y="0"/>
                </a:lnTo>
                <a:lnTo>
                  <a:pt x="9034160" y="5293453"/>
                </a:lnTo>
                <a:lnTo>
                  <a:pt x="0" y="52934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3863201" y="9531261"/>
            <a:ext cx="3879487" cy="326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743"/>
              </a:lnSpc>
              <a:spcBef>
                <a:spcPct val="0"/>
              </a:spcBef>
            </a:pPr>
            <a:r>
              <a:rPr lang="en-US" sz="2230" dirty="0" smtClean="0">
                <a:solidFill>
                  <a:srgbClr val="FFFFFF"/>
                </a:solidFill>
                <a:latin typeface="Inter Bold"/>
              </a:rPr>
              <a:t>10</a:t>
            </a:r>
            <a:endParaRPr lang="en-US" sz="2230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2238614"/>
            <a:ext cx="13267929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Thanh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toán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, in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hóa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đơn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tự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động</a:t>
            </a:r>
            <a:endParaRPr lang="en-US" sz="3200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650170" y="786401"/>
            <a:ext cx="5657449" cy="4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1"/>
              </a:lnSpc>
            </a:pPr>
            <a:r>
              <a:rPr lang="en-US" sz="2400" spc="235">
                <a:solidFill>
                  <a:srgbClr val="F5FFF5"/>
                </a:solidFill>
                <a:latin typeface="Inter"/>
              </a:rPr>
              <a:t>Tính năng tự động hoá quy trình</a:t>
            </a:r>
          </a:p>
        </p:txBody>
      </p:sp>
      <p:sp>
        <p:nvSpPr>
          <p:cNvPr id="11" name="Freeform 11"/>
          <p:cNvSpPr/>
          <p:nvPr/>
        </p:nvSpPr>
        <p:spPr>
          <a:xfrm>
            <a:off x="1028700" y="804966"/>
            <a:ext cx="447468" cy="447468"/>
          </a:xfrm>
          <a:custGeom>
            <a:avLst/>
            <a:gdLst/>
            <a:ahLst/>
            <a:cxnLst/>
            <a:rect l="l" t="t" r="r" b="b"/>
            <a:pathLst>
              <a:path w="447468" h="447468">
                <a:moveTo>
                  <a:pt x="0" y="0"/>
                </a:moveTo>
                <a:lnTo>
                  <a:pt x="447468" y="0"/>
                </a:lnTo>
                <a:lnTo>
                  <a:pt x="447468" y="447468"/>
                </a:lnTo>
                <a:lnTo>
                  <a:pt x="0" y="4474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629241" y="739418"/>
            <a:ext cx="2630059" cy="578565"/>
          </a:xfrm>
          <a:custGeom>
            <a:avLst/>
            <a:gdLst/>
            <a:ahLst/>
            <a:cxnLst/>
            <a:rect l="l" t="t" r="r" b="b"/>
            <a:pathLst>
              <a:path w="2630059" h="578565">
                <a:moveTo>
                  <a:pt x="0" y="0"/>
                </a:moveTo>
                <a:lnTo>
                  <a:pt x="2630059" y="0"/>
                </a:lnTo>
                <a:lnTo>
                  <a:pt x="2630059" y="578564"/>
                </a:lnTo>
                <a:lnTo>
                  <a:pt x="0" y="5785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28700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info@atcgroup.tech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19465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+84 899 234 689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07694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atcgroup.tech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6CE6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t="-15582" r="-79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914103"/>
            <a:ext cx="16230600" cy="6344197"/>
            <a:chOff x="0" y="0"/>
            <a:chExt cx="4274726" cy="16709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670900"/>
            </a:xfrm>
            <a:custGeom>
              <a:avLst/>
              <a:gdLst/>
              <a:ahLst/>
              <a:cxnLst/>
              <a:rect l="l" t="t" r="r" b="b"/>
              <a:pathLst>
                <a:path w="4274726" h="1670900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646573"/>
                  </a:lnTo>
                  <a:cubicBezTo>
                    <a:pt x="4274726" y="1660008"/>
                    <a:pt x="4263834" y="1670900"/>
                    <a:pt x="4250399" y="1670900"/>
                  </a:cubicBezTo>
                  <a:lnTo>
                    <a:pt x="24327" y="1670900"/>
                  </a:lnTo>
                  <a:cubicBezTo>
                    <a:pt x="10891" y="1670900"/>
                    <a:pt x="0" y="1660008"/>
                    <a:pt x="0" y="1646573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25252">
                    <a:alpha val="16000"/>
                  </a:srgbClr>
                </a:gs>
                <a:gs pos="100000">
                  <a:srgbClr val="FFFFFF">
                    <a:alpha val="16000"/>
                  </a:srgbClr>
                </a:gs>
              </a:gsLst>
              <a:lin ang="540000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274726" cy="171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57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28700" y="804966"/>
            <a:ext cx="447468" cy="447468"/>
          </a:xfrm>
          <a:custGeom>
            <a:avLst/>
            <a:gdLst/>
            <a:ahLst/>
            <a:cxnLst/>
            <a:rect l="l" t="t" r="r" b="b"/>
            <a:pathLst>
              <a:path w="447468" h="447468">
                <a:moveTo>
                  <a:pt x="0" y="0"/>
                </a:moveTo>
                <a:lnTo>
                  <a:pt x="447468" y="0"/>
                </a:lnTo>
                <a:lnTo>
                  <a:pt x="447468" y="447468"/>
                </a:lnTo>
                <a:lnTo>
                  <a:pt x="0" y="4474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629241" y="739418"/>
            <a:ext cx="2630059" cy="578565"/>
          </a:xfrm>
          <a:custGeom>
            <a:avLst/>
            <a:gdLst/>
            <a:ahLst/>
            <a:cxnLst/>
            <a:rect l="l" t="t" r="r" b="b"/>
            <a:pathLst>
              <a:path w="2630059" h="578565">
                <a:moveTo>
                  <a:pt x="0" y="0"/>
                </a:moveTo>
                <a:lnTo>
                  <a:pt x="2630059" y="0"/>
                </a:lnTo>
                <a:lnTo>
                  <a:pt x="2630059" y="578564"/>
                </a:lnTo>
                <a:lnTo>
                  <a:pt x="0" y="5785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113028" y="3859105"/>
            <a:ext cx="2795159" cy="4454193"/>
          </a:xfrm>
          <a:custGeom>
            <a:avLst/>
            <a:gdLst/>
            <a:ahLst/>
            <a:cxnLst/>
            <a:rect l="l" t="t" r="r" b="b"/>
            <a:pathLst>
              <a:path w="2795159" h="4454193">
                <a:moveTo>
                  <a:pt x="0" y="0"/>
                </a:moveTo>
                <a:lnTo>
                  <a:pt x="2795159" y="0"/>
                </a:lnTo>
                <a:lnTo>
                  <a:pt x="2795159" y="4454193"/>
                </a:lnTo>
                <a:lnTo>
                  <a:pt x="0" y="44541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64556" b="-34046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153286" y="3506625"/>
            <a:ext cx="2959303" cy="1293588"/>
          </a:xfrm>
          <a:custGeom>
            <a:avLst/>
            <a:gdLst/>
            <a:ahLst/>
            <a:cxnLst/>
            <a:rect l="l" t="t" r="r" b="b"/>
            <a:pathLst>
              <a:path w="2959303" h="1293588">
                <a:moveTo>
                  <a:pt x="0" y="0"/>
                </a:moveTo>
                <a:lnTo>
                  <a:pt x="2959303" y="0"/>
                </a:lnTo>
                <a:lnTo>
                  <a:pt x="2959303" y="1293588"/>
                </a:lnTo>
                <a:lnTo>
                  <a:pt x="0" y="12935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900034" y="3506625"/>
            <a:ext cx="7745177" cy="5292159"/>
          </a:xfrm>
          <a:custGeom>
            <a:avLst/>
            <a:gdLst/>
            <a:ahLst/>
            <a:cxnLst/>
            <a:rect l="l" t="t" r="r" b="b"/>
            <a:pathLst>
              <a:path w="7745177" h="5292159">
                <a:moveTo>
                  <a:pt x="0" y="0"/>
                </a:moveTo>
                <a:lnTo>
                  <a:pt x="7745176" y="0"/>
                </a:lnTo>
                <a:lnTo>
                  <a:pt x="7745176" y="5292159"/>
                </a:lnTo>
                <a:lnTo>
                  <a:pt x="0" y="52921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3863201" y="9531261"/>
            <a:ext cx="3879487" cy="326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743"/>
              </a:lnSpc>
              <a:spcBef>
                <a:spcPct val="0"/>
              </a:spcBef>
            </a:pPr>
            <a:r>
              <a:rPr lang="en-US" sz="2230" dirty="0" smtClean="0">
                <a:solidFill>
                  <a:srgbClr val="FFFFFF"/>
                </a:solidFill>
                <a:latin typeface="Inter Bold"/>
              </a:rPr>
              <a:t>11</a:t>
            </a:r>
            <a:endParaRPr lang="en-US" sz="2230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8700" y="2238614"/>
            <a:ext cx="13267929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Đơn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hàng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trực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tuyến</a:t>
            </a:r>
            <a:endParaRPr lang="en-US" sz="3200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650170" y="786401"/>
            <a:ext cx="5657449" cy="4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1"/>
              </a:lnSpc>
            </a:pPr>
            <a:r>
              <a:rPr lang="en-US" sz="2400" spc="235">
                <a:solidFill>
                  <a:srgbClr val="F5FFF5"/>
                </a:solidFill>
                <a:latin typeface="Inter"/>
              </a:rPr>
              <a:t>Tính năng tự động hoá quy trình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info@atcgroup.tech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19465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+84 899 234 689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307694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atcgroup.tech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6CE6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t="-15582" r="-79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914103"/>
            <a:ext cx="16230600" cy="6344197"/>
            <a:chOff x="0" y="0"/>
            <a:chExt cx="4274726" cy="16709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670900"/>
            </a:xfrm>
            <a:custGeom>
              <a:avLst/>
              <a:gdLst/>
              <a:ahLst/>
              <a:cxnLst/>
              <a:rect l="l" t="t" r="r" b="b"/>
              <a:pathLst>
                <a:path w="4274726" h="1670900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646573"/>
                  </a:lnTo>
                  <a:cubicBezTo>
                    <a:pt x="4274726" y="1660008"/>
                    <a:pt x="4263834" y="1670900"/>
                    <a:pt x="4250399" y="1670900"/>
                  </a:cubicBezTo>
                  <a:lnTo>
                    <a:pt x="24327" y="1670900"/>
                  </a:lnTo>
                  <a:cubicBezTo>
                    <a:pt x="10891" y="1670900"/>
                    <a:pt x="0" y="1660008"/>
                    <a:pt x="0" y="1646573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25252">
                    <a:alpha val="16000"/>
                  </a:srgbClr>
                </a:gs>
                <a:gs pos="100000">
                  <a:srgbClr val="FFFFFF">
                    <a:alpha val="16000"/>
                  </a:srgbClr>
                </a:gs>
              </a:gsLst>
              <a:lin ang="540000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274726" cy="171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57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28700" y="816806"/>
            <a:ext cx="435000" cy="398676"/>
          </a:xfrm>
          <a:custGeom>
            <a:avLst/>
            <a:gdLst/>
            <a:ahLst/>
            <a:cxnLst/>
            <a:rect l="l" t="t" r="r" b="b"/>
            <a:pathLst>
              <a:path w="435000" h="398676">
                <a:moveTo>
                  <a:pt x="0" y="0"/>
                </a:moveTo>
                <a:lnTo>
                  <a:pt x="435000" y="0"/>
                </a:lnTo>
                <a:lnTo>
                  <a:pt x="435000" y="398676"/>
                </a:lnTo>
                <a:lnTo>
                  <a:pt x="0" y="3986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629241" y="739418"/>
            <a:ext cx="2630059" cy="578565"/>
          </a:xfrm>
          <a:custGeom>
            <a:avLst/>
            <a:gdLst/>
            <a:ahLst/>
            <a:cxnLst/>
            <a:rect l="l" t="t" r="r" b="b"/>
            <a:pathLst>
              <a:path w="2630059" h="578565">
                <a:moveTo>
                  <a:pt x="0" y="0"/>
                </a:moveTo>
                <a:lnTo>
                  <a:pt x="2630059" y="0"/>
                </a:lnTo>
                <a:lnTo>
                  <a:pt x="2630059" y="578564"/>
                </a:lnTo>
                <a:lnTo>
                  <a:pt x="0" y="5785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229600" y="3593120"/>
            <a:ext cx="8445815" cy="4873168"/>
          </a:xfrm>
          <a:custGeom>
            <a:avLst/>
            <a:gdLst/>
            <a:ahLst/>
            <a:cxnLst/>
            <a:rect l="l" t="t" r="r" b="b"/>
            <a:pathLst>
              <a:path w="7768944" h="4482619">
                <a:moveTo>
                  <a:pt x="0" y="0"/>
                </a:moveTo>
                <a:lnTo>
                  <a:pt x="7768944" y="0"/>
                </a:lnTo>
                <a:lnTo>
                  <a:pt x="7768944" y="4482618"/>
                </a:lnTo>
                <a:lnTo>
                  <a:pt x="0" y="44826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550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19164" y="4305300"/>
            <a:ext cx="4788351" cy="3276600"/>
          </a:xfrm>
          <a:custGeom>
            <a:avLst/>
            <a:gdLst/>
            <a:ahLst/>
            <a:cxnLst/>
            <a:rect l="l" t="t" r="r" b="b"/>
            <a:pathLst>
              <a:path w="4270085" h="2921958">
                <a:moveTo>
                  <a:pt x="0" y="0"/>
                </a:moveTo>
                <a:lnTo>
                  <a:pt x="4270085" y="0"/>
                </a:lnTo>
                <a:lnTo>
                  <a:pt x="4270085" y="2921958"/>
                </a:lnTo>
                <a:lnTo>
                  <a:pt x="0" y="29219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863201" y="9531261"/>
            <a:ext cx="3879487" cy="326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743"/>
              </a:lnSpc>
              <a:spcBef>
                <a:spcPct val="0"/>
              </a:spcBef>
            </a:pPr>
            <a:r>
              <a:rPr lang="en-US" sz="2230" dirty="0" smtClean="0">
                <a:solidFill>
                  <a:srgbClr val="FFFFFF"/>
                </a:solidFill>
                <a:latin typeface="Inter Bold"/>
              </a:rPr>
              <a:t>12</a:t>
            </a:r>
            <a:endParaRPr lang="en-US" sz="2230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28700" y="2238614"/>
            <a:ext cx="13267929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  <a:spcBef>
                <a:spcPct val="0"/>
              </a:spcBef>
            </a:pPr>
            <a:r>
              <a:rPr lang="en-US" sz="3200" dirty="0">
                <a:solidFill>
                  <a:srgbClr val="FFFFFF"/>
                </a:solidFill>
                <a:latin typeface="Inter Bold"/>
              </a:rPr>
              <a:t>Quản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lý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nguyên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vật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liệu</a:t>
            </a:r>
            <a:endParaRPr lang="en-US" sz="3200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650170" y="786401"/>
            <a:ext cx="5657449" cy="4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1"/>
              </a:lnSpc>
            </a:pPr>
            <a:r>
              <a:rPr lang="en-US" sz="2400" spc="235">
                <a:solidFill>
                  <a:srgbClr val="F5FFF5"/>
                </a:solidFill>
                <a:latin typeface="Inter"/>
              </a:rPr>
              <a:t>Tính năng quản lý nhà hàng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info@atcgroup.tech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19465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+84 899 234 689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07694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atcgroup.tech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6CE6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t="-15582" r="-79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914103"/>
            <a:ext cx="16230600" cy="6344197"/>
            <a:chOff x="0" y="0"/>
            <a:chExt cx="4274726" cy="16709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670900"/>
            </a:xfrm>
            <a:custGeom>
              <a:avLst/>
              <a:gdLst/>
              <a:ahLst/>
              <a:cxnLst/>
              <a:rect l="l" t="t" r="r" b="b"/>
              <a:pathLst>
                <a:path w="4274726" h="1670900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646573"/>
                  </a:lnTo>
                  <a:cubicBezTo>
                    <a:pt x="4274726" y="1660008"/>
                    <a:pt x="4263834" y="1670900"/>
                    <a:pt x="4250399" y="1670900"/>
                  </a:cubicBezTo>
                  <a:lnTo>
                    <a:pt x="24327" y="1670900"/>
                  </a:lnTo>
                  <a:cubicBezTo>
                    <a:pt x="10891" y="1670900"/>
                    <a:pt x="0" y="1660008"/>
                    <a:pt x="0" y="1646573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25252">
                    <a:alpha val="16000"/>
                  </a:srgbClr>
                </a:gs>
                <a:gs pos="100000">
                  <a:srgbClr val="FFFFFF">
                    <a:alpha val="16000"/>
                  </a:srgbClr>
                </a:gs>
              </a:gsLst>
              <a:lin ang="540000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274726" cy="171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57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28700" y="816806"/>
            <a:ext cx="435000" cy="398676"/>
          </a:xfrm>
          <a:custGeom>
            <a:avLst/>
            <a:gdLst/>
            <a:ahLst/>
            <a:cxnLst/>
            <a:rect l="l" t="t" r="r" b="b"/>
            <a:pathLst>
              <a:path w="435000" h="398676">
                <a:moveTo>
                  <a:pt x="0" y="0"/>
                </a:moveTo>
                <a:lnTo>
                  <a:pt x="435000" y="0"/>
                </a:lnTo>
                <a:lnTo>
                  <a:pt x="435000" y="398676"/>
                </a:lnTo>
                <a:lnTo>
                  <a:pt x="0" y="3986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629241" y="739418"/>
            <a:ext cx="2630059" cy="578565"/>
          </a:xfrm>
          <a:custGeom>
            <a:avLst/>
            <a:gdLst/>
            <a:ahLst/>
            <a:cxnLst/>
            <a:rect l="l" t="t" r="r" b="b"/>
            <a:pathLst>
              <a:path w="2630059" h="578565">
                <a:moveTo>
                  <a:pt x="0" y="0"/>
                </a:moveTo>
                <a:lnTo>
                  <a:pt x="2630059" y="0"/>
                </a:lnTo>
                <a:lnTo>
                  <a:pt x="2630059" y="578564"/>
                </a:lnTo>
                <a:lnTo>
                  <a:pt x="0" y="5785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380541" y="3917948"/>
            <a:ext cx="7377785" cy="4336506"/>
          </a:xfrm>
          <a:custGeom>
            <a:avLst/>
            <a:gdLst/>
            <a:ahLst/>
            <a:cxnLst/>
            <a:rect l="l" t="t" r="r" b="b"/>
            <a:pathLst>
              <a:path w="7377785" h="4336506">
                <a:moveTo>
                  <a:pt x="0" y="0"/>
                </a:moveTo>
                <a:lnTo>
                  <a:pt x="7377785" y="0"/>
                </a:lnTo>
                <a:lnTo>
                  <a:pt x="7377785" y="4336506"/>
                </a:lnTo>
                <a:lnTo>
                  <a:pt x="0" y="43365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51663" y="3917948"/>
            <a:ext cx="6335605" cy="4336506"/>
          </a:xfrm>
          <a:custGeom>
            <a:avLst/>
            <a:gdLst/>
            <a:ahLst/>
            <a:cxnLst/>
            <a:rect l="l" t="t" r="r" b="b"/>
            <a:pathLst>
              <a:path w="6335605" h="4336506">
                <a:moveTo>
                  <a:pt x="0" y="0"/>
                </a:moveTo>
                <a:lnTo>
                  <a:pt x="6335604" y="0"/>
                </a:lnTo>
                <a:lnTo>
                  <a:pt x="6335604" y="4336506"/>
                </a:lnTo>
                <a:lnTo>
                  <a:pt x="0" y="43365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863201" y="9531261"/>
            <a:ext cx="3879487" cy="326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743"/>
              </a:lnSpc>
              <a:spcBef>
                <a:spcPct val="0"/>
              </a:spcBef>
            </a:pPr>
            <a:r>
              <a:rPr lang="en-US" sz="2230" dirty="0" smtClean="0">
                <a:solidFill>
                  <a:srgbClr val="FFFFFF"/>
                </a:solidFill>
                <a:latin typeface="Inter Bold"/>
              </a:rPr>
              <a:t>13</a:t>
            </a:r>
            <a:endParaRPr lang="en-US" sz="2230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28700" y="2238614"/>
            <a:ext cx="13267929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  <a:spcBef>
                <a:spcPct val="0"/>
              </a:spcBef>
            </a:pPr>
            <a:r>
              <a:rPr lang="en-US" sz="3200" dirty="0">
                <a:solidFill>
                  <a:srgbClr val="FFFFFF"/>
                </a:solidFill>
                <a:latin typeface="Inter Bold"/>
              </a:rPr>
              <a:t>Quản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lý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nhân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viên</a:t>
            </a:r>
            <a:endParaRPr lang="en-US" sz="3200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650170" y="786401"/>
            <a:ext cx="5657449" cy="4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1"/>
              </a:lnSpc>
            </a:pPr>
            <a:r>
              <a:rPr lang="en-US" sz="2400" spc="235">
                <a:solidFill>
                  <a:srgbClr val="F5FFF5"/>
                </a:solidFill>
                <a:latin typeface="Inter"/>
              </a:rPr>
              <a:t>Tính năng quản lý nhà hàng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info@atcgroup.tech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719465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+84 899 234 689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307694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atcgroup.tech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6CE6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t="-15582" r="-79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914103"/>
            <a:ext cx="16230600" cy="6344197"/>
            <a:chOff x="0" y="0"/>
            <a:chExt cx="4274726" cy="16709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670900"/>
            </a:xfrm>
            <a:custGeom>
              <a:avLst/>
              <a:gdLst/>
              <a:ahLst/>
              <a:cxnLst/>
              <a:rect l="l" t="t" r="r" b="b"/>
              <a:pathLst>
                <a:path w="4274726" h="1670900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646573"/>
                  </a:lnTo>
                  <a:cubicBezTo>
                    <a:pt x="4274726" y="1660008"/>
                    <a:pt x="4263834" y="1670900"/>
                    <a:pt x="4250399" y="1670900"/>
                  </a:cubicBezTo>
                  <a:lnTo>
                    <a:pt x="24327" y="1670900"/>
                  </a:lnTo>
                  <a:cubicBezTo>
                    <a:pt x="10891" y="1670900"/>
                    <a:pt x="0" y="1660008"/>
                    <a:pt x="0" y="1646573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25252">
                    <a:alpha val="16000"/>
                  </a:srgbClr>
                </a:gs>
                <a:gs pos="100000">
                  <a:srgbClr val="FFFFFF">
                    <a:alpha val="16000"/>
                  </a:srgbClr>
                </a:gs>
              </a:gsLst>
              <a:lin ang="540000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274726" cy="171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57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28700" y="816806"/>
            <a:ext cx="435000" cy="398676"/>
          </a:xfrm>
          <a:custGeom>
            <a:avLst/>
            <a:gdLst/>
            <a:ahLst/>
            <a:cxnLst/>
            <a:rect l="l" t="t" r="r" b="b"/>
            <a:pathLst>
              <a:path w="435000" h="398676">
                <a:moveTo>
                  <a:pt x="0" y="0"/>
                </a:moveTo>
                <a:lnTo>
                  <a:pt x="435000" y="0"/>
                </a:lnTo>
                <a:lnTo>
                  <a:pt x="435000" y="398676"/>
                </a:lnTo>
                <a:lnTo>
                  <a:pt x="0" y="3986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629241" y="739418"/>
            <a:ext cx="2630059" cy="578565"/>
          </a:xfrm>
          <a:custGeom>
            <a:avLst/>
            <a:gdLst/>
            <a:ahLst/>
            <a:cxnLst/>
            <a:rect l="l" t="t" r="r" b="b"/>
            <a:pathLst>
              <a:path w="2630059" h="578565">
                <a:moveTo>
                  <a:pt x="0" y="0"/>
                </a:moveTo>
                <a:lnTo>
                  <a:pt x="2630059" y="0"/>
                </a:lnTo>
                <a:lnTo>
                  <a:pt x="2630059" y="578564"/>
                </a:lnTo>
                <a:lnTo>
                  <a:pt x="0" y="5785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527505" y="3487389"/>
            <a:ext cx="9232991" cy="5197625"/>
          </a:xfrm>
          <a:custGeom>
            <a:avLst/>
            <a:gdLst/>
            <a:ahLst/>
            <a:cxnLst/>
            <a:rect l="l" t="t" r="r" b="b"/>
            <a:pathLst>
              <a:path w="9232991" h="5197625">
                <a:moveTo>
                  <a:pt x="0" y="0"/>
                </a:moveTo>
                <a:lnTo>
                  <a:pt x="9232990" y="0"/>
                </a:lnTo>
                <a:lnTo>
                  <a:pt x="9232990" y="5197625"/>
                </a:lnTo>
                <a:lnTo>
                  <a:pt x="0" y="51976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3863201" y="9531261"/>
            <a:ext cx="3879487" cy="326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743"/>
              </a:lnSpc>
              <a:spcBef>
                <a:spcPct val="0"/>
              </a:spcBef>
            </a:pPr>
            <a:r>
              <a:rPr lang="en-US" sz="2230" dirty="0" smtClean="0">
                <a:solidFill>
                  <a:srgbClr val="FFFFFF"/>
                </a:solidFill>
                <a:latin typeface="Inter Bold"/>
              </a:rPr>
              <a:t>14</a:t>
            </a:r>
            <a:endParaRPr lang="en-US" sz="2230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8700" y="2238614"/>
            <a:ext cx="13267929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  <a:spcBef>
                <a:spcPct val="0"/>
              </a:spcBef>
            </a:pPr>
            <a:r>
              <a:rPr lang="en-US" sz="3200" dirty="0">
                <a:solidFill>
                  <a:srgbClr val="FFFFFF"/>
                </a:solidFill>
                <a:latin typeface="Inter Bold"/>
              </a:rPr>
              <a:t>Quản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lý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thông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tin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khách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hàng</a:t>
            </a:r>
            <a:endParaRPr lang="en-US" sz="3200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650170" y="786401"/>
            <a:ext cx="5657449" cy="4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1"/>
              </a:lnSpc>
            </a:pP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Tính</a:t>
            </a:r>
            <a:r>
              <a:rPr lang="en-US" sz="2400" spc="235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năng</a:t>
            </a:r>
            <a:r>
              <a:rPr lang="en-US" sz="2400" spc="235" dirty="0">
                <a:solidFill>
                  <a:srgbClr val="F5FFF5"/>
                </a:solidFill>
                <a:latin typeface="Inter"/>
              </a:rPr>
              <a:t> quản </a:t>
            </a: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lý</a:t>
            </a:r>
            <a:r>
              <a:rPr lang="en-US" sz="2400" spc="235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nhà</a:t>
            </a:r>
            <a:r>
              <a:rPr lang="en-US" sz="2400" spc="235" dirty="0">
                <a:solidFill>
                  <a:srgbClr val="F5FFF5"/>
                </a:solidFill>
                <a:latin typeface="Inter"/>
              </a:rPr>
              <a:t> </a:t>
            </a:r>
            <a:r>
              <a:rPr lang="en-US" sz="2400" spc="235" dirty="0" err="1">
                <a:solidFill>
                  <a:srgbClr val="F5FFF5"/>
                </a:solidFill>
                <a:latin typeface="Inter"/>
              </a:rPr>
              <a:t>hàng</a:t>
            </a:r>
            <a:endParaRPr lang="en-US" sz="2400" spc="235" dirty="0">
              <a:solidFill>
                <a:srgbClr val="F5FFF5"/>
              </a:solidFill>
              <a:latin typeface="Inter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8700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info@atcgroup.tech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19465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+84 899 234 689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07694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atcgroup.tech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6CE6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t="-15582" r="-79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914103"/>
            <a:ext cx="16230600" cy="6344197"/>
            <a:chOff x="0" y="0"/>
            <a:chExt cx="4274726" cy="16709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670900"/>
            </a:xfrm>
            <a:custGeom>
              <a:avLst/>
              <a:gdLst/>
              <a:ahLst/>
              <a:cxnLst/>
              <a:rect l="l" t="t" r="r" b="b"/>
              <a:pathLst>
                <a:path w="4274726" h="1670900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646573"/>
                  </a:lnTo>
                  <a:cubicBezTo>
                    <a:pt x="4274726" y="1660008"/>
                    <a:pt x="4263834" y="1670900"/>
                    <a:pt x="4250399" y="1670900"/>
                  </a:cubicBezTo>
                  <a:lnTo>
                    <a:pt x="24327" y="1670900"/>
                  </a:lnTo>
                  <a:cubicBezTo>
                    <a:pt x="10891" y="1670900"/>
                    <a:pt x="0" y="1660008"/>
                    <a:pt x="0" y="1646573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25252">
                    <a:alpha val="16000"/>
                  </a:srgbClr>
                </a:gs>
                <a:gs pos="100000">
                  <a:srgbClr val="FFFFFF">
                    <a:alpha val="16000"/>
                  </a:srgbClr>
                </a:gs>
              </a:gsLst>
              <a:lin ang="540000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274726" cy="171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57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4629241" y="739418"/>
            <a:ext cx="2630059" cy="578565"/>
          </a:xfrm>
          <a:custGeom>
            <a:avLst/>
            <a:gdLst/>
            <a:ahLst/>
            <a:cxnLst/>
            <a:rect l="l" t="t" r="r" b="b"/>
            <a:pathLst>
              <a:path w="2630059" h="578565">
                <a:moveTo>
                  <a:pt x="0" y="0"/>
                </a:moveTo>
                <a:lnTo>
                  <a:pt x="2630059" y="0"/>
                </a:lnTo>
                <a:lnTo>
                  <a:pt x="2630059" y="578564"/>
                </a:lnTo>
                <a:lnTo>
                  <a:pt x="0" y="578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56935" y="4748682"/>
            <a:ext cx="5843919" cy="2775862"/>
          </a:xfrm>
          <a:custGeom>
            <a:avLst/>
            <a:gdLst/>
            <a:ahLst/>
            <a:cxnLst/>
            <a:rect l="l" t="t" r="r" b="b"/>
            <a:pathLst>
              <a:path w="5843919" h="2775862">
                <a:moveTo>
                  <a:pt x="0" y="0"/>
                </a:moveTo>
                <a:lnTo>
                  <a:pt x="5843919" y="0"/>
                </a:lnTo>
                <a:lnTo>
                  <a:pt x="5843919" y="2775861"/>
                </a:lnTo>
                <a:lnTo>
                  <a:pt x="0" y="27758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8700" y="811200"/>
            <a:ext cx="435000" cy="435000"/>
          </a:xfrm>
          <a:custGeom>
            <a:avLst/>
            <a:gdLst/>
            <a:ahLst/>
            <a:cxnLst/>
            <a:rect l="l" t="t" r="r" b="b"/>
            <a:pathLst>
              <a:path w="435000" h="435000">
                <a:moveTo>
                  <a:pt x="0" y="0"/>
                </a:moveTo>
                <a:lnTo>
                  <a:pt x="435000" y="0"/>
                </a:lnTo>
                <a:lnTo>
                  <a:pt x="435000" y="435000"/>
                </a:lnTo>
                <a:lnTo>
                  <a:pt x="0" y="435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412709" y="3808454"/>
            <a:ext cx="7272338" cy="4656316"/>
          </a:xfrm>
          <a:custGeom>
            <a:avLst/>
            <a:gdLst/>
            <a:ahLst/>
            <a:cxnLst/>
            <a:rect l="l" t="t" r="r" b="b"/>
            <a:pathLst>
              <a:path w="7272338" h="4656316">
                <a:moveTo>
                  <a:pt x="0" y="0"/>
                </a:moveTo>
                <a:lnTo>
                  <a:pt x="7272338" y="0"/>
                </a:lnTo>
                <a:lnTo>
                  <a:pt x="7272338" y="4656317"/>
                </a:lnTo>
                <a:lnTo>
                  <a:pt x="0" y="46563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863201" y="9531261"/>
            <a:ext cx="3879487" cy="326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743"/>
              </a:lnSpc>
              <a:spcBef>
                <a:spcPct val="0"/>
              </a:spcBef>
            </a:pPr>
            <a:r>
              <a:rPr lang="en-US" sz="2230" dirty="0" smtClean="0">
                <a:solidFill>
                  <a:srgbClr val="FFFFFF"/>
                </a:solidFill>
                <a:latin typeface="Inter Bold"/>
              </a:rPr>
              <a:t>15</a:t>
            </a:r>
            <a:endParaRPr lang="en-US" sz="2230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28700" y="2238614"/>
            <a:ext cx="13267929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Báo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cáo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mặt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hàng</a:t>
            </a:r>
            <a:endParaRPr lang="en-US" sz="3200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8700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info@atcgroup.tech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19465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+84 899 234 689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07694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atcgroup.tech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50170" y="786401"/>
            <a:ext cx="5657449" cy="4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1"/>
              </a:lnSpc>
            </a:pPr>
            <a:r>
              <a:rPr lang="en-US" sz="2400" spc="235">
                <a:solidFill>
                  <a:srgbClr val="F5FFF5"/>
                </a:solidFill>
                <a:latin typeface="Inter"/>
              </a:rPr>
              <a:t>Tính năng tổng hợp báo cáo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6CE6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t="-15582" r="-79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914103"/>
            <a:ext cx="16230600" cy="6344197"/>
            <a:chOff x="0" y="0"/>
            <a:chExt cx="4274726" cy="16709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670900"/>
            </a:xfrm>
            <a:custGeom>
              <a:avLst/>
              <a:gdLst/>
              <a:ahLst/>
              <a:cxnLst/>
              <a:rect l="l" t="t" r="r" b="b"/>
              <a:pathLst>
                <a:path w="4274726" h="1670900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646573"/>
                  </a:lnTo>
                  <a:cubicBezTo>
                    <a:pt x="4274726" y="1660008"/>
                    <a:pt x="4263834" y="1670900"/>
                    <a:pt x="4250399" y="1670900"/>
                  </a:cubicBezTo>
                  <a:lnTo>
                    <a:pt x="24327" y="1670900"/>
                  </a:lnTo>
                  <a:cubicBezTo>
                    <a:pt x="10891" y="1670900"/>
                    <a:pt x="0" y="1660008"/>
                    <a:pt x="0" y="1646573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25252">
                    <a:alpha val="16000"/>
                  </a:srgbClr>
                </a:gs>
                <a:gs pos="100000">
                  <a:srgbClr val="FFFFFF">
                    <a:alpha val="16000"/>
                  </a:srgbClr>
                </a:gs>
              </a:gsLst>
              <a:lin ang="540000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274726" cy="171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57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4629241" y="739418"/>
            <a:ext cx="2630059" cy="578565"/>
          </a:xfrm>
          <a:custGeom>
            <a:avLst/>
            <a:gdLst/>
            <a:ahLst/>
            <a:cxnLst/>
            <a:rect l="l" t="t" r="r" b="b"/>
            <a:pathLst>
              <a:path w="2630059" h="578565">
                <a:moveTo>
                  <a:pt x="0" y="0"/>
                </a:moveTo>
                <a:lnTo>
                  <a:pt x="2630059" y="0"/>
                </a:lnTo>
                <a:lnTo>
                  <a:pt x="2630059" y="578564"/>
                </a:lnTo>
                <a:lnTo>
                  <a:pt x="0" y="578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64068" y="4334833"/>
            <a:ext cx="4747250" cy="3196014"/>
          </a:xfrm>
          <a:custGeom>
            <a:avLst/>
            <a:gdLst/>
            <a:ahLst/>
            <a:cxnLst/>
            <a:rect l="l" t="t" r="r" b="b"/>
            <a:pathLst>
              <a:path w="4747250" h="3196014">
                <a:moveTo>
                  <a:pt x="0" y="0"/>
                </a:moveTo>
                <a:lnTo>
                  <a:pt x="4747249" y="0"/>
                </a:lnTo>
                <a:lnTo>
                  <a:pt x="4747249" y="3196013"/>
                </a:lnTo>
                <a:lnTo>
                  <a:pt x="0" y="31960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8700" y="811200"/>
            <a:ext cx="435000" cy="435000"/>
          </a:xfrm>
          <a:custGeom>
            <a:avLst/>
            <a:gdLst/>
            <a:ahLst/>
            <a:cxnLst/>
            <a:rect l="l" t="t" r="r" b="b"/>
            <a:pathLst>
              <a:path w="435000" h="435000">
                <a:moveTo>
                  <a:pt x="0" y="0"/>
                </a:moveTo>
                <a:lnTo>
                  <a:pt x="435000" y="0"/>
                </a:lnTo>
                <a:lnTo>
                  <a:pt x="435000" y="435000"/>
                </a:lnTo>
                <a:lnTo>
                  <a:pt x="0" y="435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247438" y="3332167"/>
            <a:ext cx="6213301" cy="5610365"/>
          </a:xfrm>
          <a:custGeom>
            <a:avLst/>
            <a:gdLst/>
            <a:ahLst/>
            <a:cxnLst/>
            <a:rect l="l" t="t" r="r" b="b"/>
            <a:pathLst>
              <a:path w="6213301" h="5610365">
                <a:moveTo>
                  <a:pt x="0" y="0"/>
                </a:moveTo>
                <a:lnTo>
                  <a:pt x="6213301" y="0"/>
                </a:lnTo>
                <a:lnTo>
                  <a:pt x="6213301" y="5610366"/>
                </a:lnTo>
                <a:lnTo>
                  <a:pt x="0" y="56103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863201" y="9531261"/>
            <a:ext cx="3879487" cy="326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743"/>
              </a:lnSpc>
              <a:spcBef>
                <a:spcPct val="0"/>
              </a:spcBef>
            </a:pPr>
            <a:r>
              <a:rPr lang="en-US" sz="2230" dirty="0" smtClean="0">
                <a:solidFill>
                  <a:srgbClr val="FFFFFF"/>
                </a:solidFill>
                <a:latin typeface="Inter Bold"/>
              </a:rPr>
              <a:t>16</a:t>
            </a:r>
            <a:endParaRPr lang="en-US" sz="2230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28700" y="2238614"/>
            <a:ext cx="13267929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Báo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cáo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nhân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viên</a:t>
            </a:r>
            <a:endParaRPr lang="en-US" sz="3200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650170" y="786401"/>
            <a:ext cx="5657449" cy="4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1"/>
              </a:lnSpc>
            </a:pPr>
            <a:r>
              <a:rPr lang="en-US" sz="2400" spc="235">
                <a:solidFill>
                  <a:srgbClr val="F5FFF5"/>
                </a:solidFill>
                <a:latin typeface="Inter"/>
              </a:rPr>
              <a:t>Tính năng tổng hợp báo cáo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info@atcgroup.tech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19465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+84 899 234 689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07694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atcgroup.tech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6CE6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t="-15582" r="-79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914103"/>
            <a:ext cx="16230600" cy="6344197"/>
            <a:chOff x="0" y="0"/>
            <a:chExt cx="4274726" cy="16709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670900"/>
            </a:xfrm>
            <a:custGeom>
              <a:avLst/>
              <a:gdLst/>
              <a:ahLst/>
              <a:cxnLst/>
              <a:rect l="l" t="t" r="r" b="b"/>
              <a:pathLst>
                <a:path w="4274726" h="1670900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646573"/>
                  </a:lnTo>
                  <a:cubicBezTo>
                    <a:pt x="4274726" y="1660008"/>
                    <a:pt x="4263834" y="1670900"/>
                    <a:pt x="4250399" y="1670900"/>
                  </a:cubicBezTo>
                  <a:lnTo>
                    <a:pt x="24327" y="1670900"/>
                  </a:lnTo>
                  <a:cubicBezTo>
                    <a:pt x="10891" y="1670900"/>
                    <a:pt x="0" y="1660008"/>
                    <a:pt x="0" y="1646573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25252">
                    <a:alpha val="16000"/>
                  </a:srgbClr>
                </a:gs>
                <a:gs pos="100000">
                  <a:srgbClr val="FFFFFF">
                    <a:alpha val="16000"/>
                  </a:srgbClr>
                </a:gs>
              </a:gsLst>
              <a:lin ang="540000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274726" cy="171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57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4629241" y="739418"/>
            <a:ext cx="2630059" cy="578565"/>
          </a:xfrm>
          <a:custGeom>
            <a:avLst/>
            <a:gdLst/>
            <a:ahLst/>
            <a:cxnLst/>
            <a:rect l="l" t="t" r="r" b="b"/>
            <a:pathLst>
              <a:path w="2630059" h="578565">
                <a:moveTo>
                  <a:pt x="0" y="0"/>
                </a:moveTo>
                <a:lnTo>
                  <a:pt x="2630059" y="0"/>
                </a:lnTo>
                <a:lnTo>
                  <a:pt x="2630059" y="578564"/>
                </a:lnTo>
                <a:lnTo>
                  <a:pt x="0" y="578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50170" y="3904946"/>
            <a:ext cx="6804770" cy="4362510"/>
          </a:xfrm>
          <a:custGeom>
            <a:avLst/>
            <a:gdLst/>
            <a:ahLst/>
            <a:cxnLst/>
            <a:rect l="l" t="t" r="r" b="b"/>
            <a:pathLst>
              <a:path w="6804770" h="4362510">
                <a:moveTo>
                  <a:pt x="0" y="0"/>
                </a:moveTo>
                <a:lnTo>
                  <a:pt x="6804770" y="0"/>
                </a:lnTo>
                <a:lnTo>
                  <a:pt x="6804770" y="4362510"/>
                </a:lnTo>
                <a:lnTo>
                  <a:pt x="0" y="43625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193837" y="3904946"/>
            <a:ext cx="7414957" cy="4362510"/>
          </a:xfrm>
          <a:custGeom>
            <a:avLst/>
            <a:gdLst/>
            <a:ahLst/>
            <a:cxnLst/>
            <a:rect l="l" t="t" r="r" b="b"/>
            <a:pathLst>
              <a:path w="7414957" h="4362510">
                <a:moveTo>
                  <a:pt x="0" y="0"/>
                </a:moveTo>
                <a:lnTo>
                  <a:pt x="7414957" y="0"/>
                </a:lnTo>
                <a:lnTo>
                  <a:pt x="7414957" y="4362510"/>
                </a:lnTo>
                <a:lnTo>
                  <a:pt x="0" y="43625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3863201" y="9531261"/>
            <a:ext cx="3879487" cy="326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743"/>
              </a:lnSpc>
              <a:spcBef>
                <a:spcPct val="0"/>
              </a:spcBef>
            </a:pPr>
            <a:r>
              <a:rPr lang="en-US" sz="2230" dirty="0" smtClean="0">
                <a:solidFill>
                  <a:srgbClr val="FFFFFF"/>
                </a:solidFill>
                <a:latin typeface="Inter Bold"/>
              </a:rPr>
              <a:t>17</a:t>
            </a:r>
            <a:endParaRPr lang="en-US" sz="2230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8700" y="2238614"/>
            <a:ext cx="13267929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Báo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cáo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doanh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thu</a:t>
            </a:r>
            <a:endParaRPr lang="en-US" sz="3200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28700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info@atcgroup.tech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719465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+84 899 234 689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07694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atcgroup.tech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50170" y="786401"/>
            <a:ext cx="5657449" cy="4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1"/>
              </a:lnSpc>
            </a:pPr>
            <a:r>
              <a:rPr lang="en-US" sz="2400" spc="235">
                <a:solidFill>
                  <a:srgbClr val="F5FFF5"/>
                </a:solidFill>
                <a:latin typeface="Inter"/>
              </a:rPr>
              <a:t>Tính năng tổng hợp báo cáo</a:t>
            </a:r>
          </a:p>
        </p:txBody>
      </p:sp>
      <p:sp>
        <p:nvSpPr>
          <p:cNvPr id="15" name="Freeform 15"/>
          <p:cNvSpPr/>
          <p:nvPr/>
        </p:nvSpPr>
        <p:spPr>
          <a:xfrm>
            <a:off x="1028700" y="811200"/>
            <a:ext cx="435000" cy="435000"/>
          </a:xfrm>
          <a:custGeom>
            <a:avLst/>
            <a:gdLst/>
            <a:ahLst/>
            <a:cxnLst/>
            <a:rect l="l" t="t" r="r" b="b"/>
            <a:pathLst>
              <a:path w="435000" h="435000">
                <a:moveTo>
                  <a:pt x="0" y="0"/>
                </a:moveTo>
                <a:lnTo>
                  <a:pt x="435000" y="0"/>
                </a:lnTo>
                <a:lnTo>
                  <a:pt x="435000" y="435000"/>
                </a:lnTo>
                <a:lnTo>
                  <a:pt x="0" y="435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6CE6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t="-15582" r="-79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3337356"/>
            <a:ext cx="9218738" cy="4184057"/>
            <a:chOff x="0" y="0"/>
            <a:chExt cx="2427980" cy="11019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27980" cy="1101974"/>
            </a:xfrm>
            <a:custGeom>
              <a:avLst/>
              <a:gdLst/>
              <a:ahLst/>
              <a:cxnLst/>
              <a:rect l="l" t="t" r="r" b="b"/>
              <a:pathLst>
                <a:path w="2427980" h="1101974">
                  <a:moveTo>
                    <a:pt x="42830" y="0"/>
                  </a:moveTo>
                  <a:lnTo>
                    <a:pt x="2385150" y="0"/>
                  </a:lnTo>
                  <a:cubicBezTo>
                    <a:pt x="2408805" y="0"/>
                    <a:pt x="2427980" y="19176"/>
                    <a:pt x="2427980" y="42830"/>
                  </a:cubicBezTo>
                  <a:lnTo>
                    <a:pt x="2427980" y="1059144"/>
                  </a:lnTo>
                  <a:cubicBezTo>
                    <a:pt x="2427980" y="1070503"/>
                    <a:pt x="2423468" y="1081397"/>
                    <a:pt x="2415436" y="1089429"/>
                  </a:cubicBezTo>
                  <a:cubicBezTo>
                    <a:pt x="2407403" y="1097461"/>
                    <a:pt x="2396510" y="1101974"/>
                    <a:pt x="2385150" y="1101974"/>
                  </a:cubicBezTo>
                  <a:lnTo>
                    <a:pt x="42830" y="1101974"/>
                  </a:lnTo>
                  <a:cubicBezTo>
                    <a:pt x="19176" y="1101974"/>
                    <a:pt x="0" y="1082798"/>
                    <a:pt x="0" y="1059144"/>
                  </a:cubicBezTo>
                  <a:lnTo>
                    <a:pt x="0" y="42830"/>
                  </a:lnTo>
                  <a:cubicBezTo>
                    <a:pt x="0" y="31471"/>
                    <a:pt x="4512" y="20577"/>
                    <a:pt x="12545" y="12545"/>
                  </a:cubicBezTo>
                  <a:cubicBezTo>
                    <a:pt x="20577" y="4512"/>
                    <a:pt x="31471" y="0"/>
                    <a:pt x="4283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25252">
                    <a:alpha val="16000"/>
                  </a:srgbClr>
                </a:gs>
                <a:gs pos="100000">
                  <a:srgbClr val="FFFFFF">
                    <a:alpha val="16000"/>
                  </a:srgbClr>
                </a:gs>
              </a:gsLst>
              <a:lin ang="540000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427980" cy="11495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57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4629241" y="739418"/>
            <a:ext cx="2630059" cy="578565"/>
          </a:xfrm>
          <a:custGeom>
            <a:avLst/>
            <a:gdLst/>
            <a:ahLst/>
            <a:cxnLst/>
            <a:rect l="l" t="t" r="r" b="b"/>
            <a:pathLst>
              <a:path w="2630059" h="578565">
                <a:moveTo>
                  <a:pt x="0" y="0"/>
                </a:moveTo>
                <a:lnTo>
                  <a:pt x="2630059" y="0"/>
                </a:lnTo>
                <a:lnTo>
                  <a:pt x="2630059" y="578564"/>
                </a:lnTo>
                <a:lnTo>
                  <a:pt x="0" y="578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89305" y="6264684"/>
            <a:ext cx="746124" cy="746124"/>
          </a:xfrm>
          <a:custGeom>
            <a:avLst/>
            <a:gdLst/>
            <a:ahLst/>
            <a:cxnLst/>
            <a:rect l="l" t="t" r="r" b="b"/>
            <a:pathLst>
              <a:path w="746124" h="746124">
                <a:moveTo>
                  <a:pt x="0" y="0"/>
                </a:moveTo>
                <a:lnTo>
                  <a:pt x="746124" y="0"/>
                </a:lnTo>
                <a:lnTo>
                  <a:pt x="746124" y="746124"/>
                </a:lnTo>
                <a:lnTo>
                  <a:pt x="0" y="7461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89305" y="5021396"/>
            <a:ext cx="746124" cy="746124"/>
          </a:xfrm>
          <a:custGeom>
            <a:avLst/>
            <a:gdLst/>
            <a:ahLst/>
            <a:cxnLst/>
            <a:rect l="l" t="t" r="r" b="b"/>
            <a:pathLst>
              <a:path w="746124" h="746124">
                <a:moveTo>
                  <a:pt x="0" y="0"/>
                </a:moveTo>
                <a:lnTo>
                  <a:pt x="746124" y="0"/>
                </a:lnTo>
                <a:lnTo>
                  <a:pt x="746124" y="746123"/>
                </a:lnTo>
                <a:lnTo>
                  <a:pt x="0" y="7461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89305" y="3792354"/>
            <a:ext cx="746124" cy="746124"/>
          </a:xfrm>
          <a:custGeom>
            <a:avLst/>
            <a:gdLst/>
            <a:ahLst/>
            <a:cxnLst/>
            <a:rect l="l" t="t" r="r" b="b"/>
            <a:pathLst>
              <a:path w="746124" h="746124">
                <a:moveTo>
                  <a:pt x="0" y="0"/>
                </a:moveTo>
                <a:lnTo>
                  <a:pt x="746124" y="0"/>
                </a:lnTo>
                <a:lnTo>
                  <a:pt x="746124" y="746124"/>
                </a:lnTo>
                <a:lnTo>
                  <a:pt x="0" y="7461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863201" y="9531261"/>
            <a:ext cx="3879487" cy="326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743"/>
              </a:lnSpc>
              <a:spcBef>
                <a:spcPct val="0"/>
              </a:spcBef>
            </a:pPr>
            <a:r>
              <a:rPr lang="vi-VN" sz="2230" dirty="0" smtClean="0">
                <a:solidFill>
                  <a:srgbClr val="FFFFFF"/>
                </a:solidFill>
                <a:latin typeface="Inter Bold"/>
              </a:rPr>
              <a:t>18</a:t>
            </a:r>
            <a:endParaRPr lang="en-US" sz="2230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557070" y="3935673"/>
            <a:ext cx="7365860" cy="4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1"/>
              </a:lnSpc>
            </a:pPr>
            <a:r>
              <a:rPr lang="en-US" sz="2400" spc="235" dirty="0">
                <a:solidFill>
                  <a:srgbClr val="F5FFF5"/>
                </a:solidFill>
                <a:latin typeface="Inter"/>
              </a:rPr>
              <a:t>VIETNAMDELI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557070" y="5164714"/>
            <a:ext cx="7365860" cy="4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1"/>
              </a:lnSpc>
            </a:pPr>
            <a:r>
              <a:rPr lang="en-US" sz="2400" spc="235" dirty="0">
                <a:solidFill>
                  <a:srgbClr val="F5FFF5"/>
                </a:solidFill>
                <a:latin typeface="Inter"/>
              </a:rPr>
              <a:t>OLIVEPOS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557070" y="6408003"/>
            <a:ext cx="7365860" cy="4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1"/>
              </a:lnSpc>
            </a:pPr>
            <a:r>
              <a:rPr lang="en-US" sz="2400" spc="235" dirty="0">
                <a:solidFill>
                  <a:srgbClr val="F5FFF5"/>
                </a:solidFill>
                <a:latin typeface="Inter"/>
              </a:rPr>
              <a:t>VEGAPOS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2391014"/>
            <a:ext cx="13267929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  <a:spcBef>
                <a:spcPct val="0"/>
              </a:spcBef>
            </a:pPr>
            <a:r>
              <a:rPr lang="en-US" sz="3200" dirty="0" err="1" smtClean="0">
                <a:solidFill>
                  <a:srgbClr val="FFFFFF"/>
                </a:solidFill>
                <a:latin typeface="Inter Bold"/>
              </a:rPr>
              <a:t>Các</a:t>
            </a:r>
            <a:r>
              <a:rPr lang="en-US" sz="3200" dirty="0" smtClean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đối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tác </a:t>
            </a:r>
            <a:r>
              <a:rPr lang="en-US" sz="3200" dirty="0" err="1">
                <a:solidFill>
                  <a:srgbClr val="FFFFFF"/>
                </a:solidFill>
                <a:latin typeface="Inter Bold"/>
              </a:rPr>
              <a:t>của</a:t>
            </a:r>
            <a:r>
              <a:rPr lang="en-US" sz="3200" dirty="0">
                <a:solidFill>
                  <a:srgbClr val="FFFFFF"/>
                </a:solidFill>
                <a:latin typeface="Inter Bold"/>
              </a:rPr>
              <a:t> ATC 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43"/>
              </a:lnSpc>
              <a:spcBef>
                <a:spcPct val="0"/>
              </a:spcBef>
            </a:pPr>
            <a:r>
              <a:rPr lang="en-US" sz="2230" dirty="0" err="1">
                <a:solidFill>
                  <a:srgbClr val="FFFFFF">
                    <a:alpha val="69804"/>
                  </a:srgbClr>
                </a:solidFill>
                <a:latin typeface="Inter Italics"/>
              </a:rPr>
              <a:t>info@atcgroup.tech</a:t>
            </a:r>
            <a:endParaRPr lang="en-US" sz="2230" dirty="0">
              <a:solidFill>
                <a:srgbClr val="FFFFFF">
                  <a:alpha val="69804"/>
                </a:srgbClr>
              </a:solidFill>
              <a:latin typeface="Inter Italic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719465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 dirty="0">
                <a:solidFill>
                  <a:srgbClr val="FFFFFF">
                    <a:alpha val="69804"/>
                  </a:srgbClr>
                </a:solidFill>
                <a:latin typeface="Inter Italics"/>
              </a:rPr>
              <a:t>+84 899 234 689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307694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atcgroup.tech</a:t>
            </a:r>
          </a:p>
        </p:txBody>
      </p:sp>
      <p:sp>
        <p:nvSpPr>
          <p:cNvPr id="18" name="Freeform 18"/>
          <p:cNvSpPr/>
          <p:nvPr/>
        </p:nvSpPr>
        <p:spPr>
          <a:xfrm>
            <a:off x="11653585" y="2608145"/>
            <a:ext cx="5632954" cy="5632954"/>
          </a:xfrm>
          <a:custGeom>
            <a:avLst/>
            <a:gdLst/>
            <a:ahLst/>
            <a:cxnLst/>
            <a:rect l="l" t="t" r="r" b="b"/>
            <a:pathLst>
              <a:path w="5632954" h="5632954">
                <a:moveTo>
                  <a:pt x="0" y="0"/>
                </a:moveTo>
                <a:lnTo>
                  <a:pt x="5632954" y="0"/>
                </a:lnTo>
                <a:lnTo>
                  <a:pt x="5632954" y="5632955"/>
                </a:lnTo>
                <a:lnTo>
                  <a:pt x="0" y="56329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500"/>
                            </p:stCondLst>
                            <p:childTnLst>
                              <p:par>
                                <p:cTn id="27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6CE6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200" y="-3308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 t="-15582" r="-79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629241" y="739418"/>
            <a:ext cx="2630059" cy="578565"/>
          </a:xfrm>
          <a:custGeom>
            <a:avLst/>
            <a:gdLst/>
            <a:ahLst/>
            <a:cxnLst/>
            <a:rect l="l" t="t" r="r" b="b"/>
            <a:pathLst>
              <a:path w="2630059" h="578565">
                <a:moveTo>
                  <a:pt x="0" y="0"/>
                </a:moveTo>
                <a:lnTo>
                  <a:pt x="2630059" y="0"/>
                </a:lnTo>
                <a:lnTo>
                  <a:pt x="2630059" y="578564"/>
                </a:lnTo>
                <a:lnTo>
                  <a:pt x="0" y="578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3863201" y="9531261"/>
            <a:ext cx="3879487" cy="326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743"/>
              </a:lnSpc>
              <a:spcBef>
                <a:spcPct val="0"/>
              </a:spcBef>
            </a:pPr>
            <a:r>
              <a:rPr lang="vi-VN" sz="2230" dirty="0" smtClean="0">
                <a:solidFill>
                  <a:srgbClr val="FFFFFF"/>
                </a:solidFill>
                <a:latin typeface="Inter Bold"/>
              </a:rPr>
              <a:t>19</a:t>
            </a:r>
            <a:endParaRPr lang="en-US" sz="2230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227600" y="0"/>
            <a:ext cx="6279570" cy="10287000"/>
          </a:xfrm>
          <a:custGeom>
            <a:avLst/>
            <a:gdLst/>
            <a:ahLst/>
            <a:cxnLst/>
            <a:rect l="l" t="t" r="r" b="b"/>
            <a:pathLst>
              <a:path w="6279570" h="10287000">
                <a:moveTo>
                  <a:pt x="0" y="0"/>
                </a:moveTo>
                <a:lnTo>
                  <a:pt x="6279571" y="0"/>
                </a:lnTo>
                <a:lnTo>
                  <a:pt x="627957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01" r="-11111" b="-901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5520658" y="3240029"/>
            <a:ext cx="1142373" cy="1142373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51D4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5725261" y="3453964"/>
            <a:ext cx="733166" cy="714504"/>
          </a:xfrm>
          <a:custGeom>
            <a:avLst/>
            <a:gdLst/>
            <a:ahLst/>
            <a:cxnLst/>
            <a:rect l="l" t="t" r="r" b="b"/>
            <a:pathLst>
              <a:path w="733166" h="714504">
                <a:moveTo>
                  <a:pt x="0" y="0"/>
                </a:moveTo>
                <a:lnTo>
                  <a:pt x="733166" y="0"/>
                </a:lnTo>
                <a:lnTo>
                  <a:pt x="733166" y="714504"/>
                </a:lnTo>
                <a:lnTo>
                  <a:pt x="0" y="7145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5520658" y="5182483"/>
            <a:ext cx="1142373" cy="1142373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51D40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5799040" y="5431446"/>
            <a:ext cx="585607" cy="669613"/>
          </a:xfrm>
          <a:custGeom>
            <a:avLst/>
            <a:gdLst/>
            <a:ahLst/>
            <a:cxnLst/>
            <a:rect l="l" t="t" r="r" b="b"/>
            <a:pathLst>
              <a:path w="585607" h="669613">
                <a:moveTo>
                  <a:pt x="0" y="0"/>
                </a:moveTo>
                <a:lnTo>
                  <a:pt x="585608" y="0"/>
                </a:lnTo>
                <a:lnTo>
                  <a:pt x="585608" y="669613"/>
                </a:lnTo>
                <a:lnTo>
                  <a:pt x="0" y="6696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5520658" y="7125268"/>
            <a:ext cx="1142373" cy="1142373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51D40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5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5818393" y="7372606"/>
            <a:ext cx="566255" cy="720926"/>
          </a:xfrm>
          <a:custGeom>
            <a:avLst/>
            <a:gdLst/>
            <a:ahLst/>
            <a:cxnLst/>
            <a:rect l="l" t="t" r="r" b="b"/>
            <a:pathLst>
              <a:path w="566255" h="720926">
                <a:moveTo>
                  <a:pt x="0" y="0"/>
                </a:moveTo>
                <a:lnTo>
                  <a:pt x="566255" y="0"/>
                </a:lnTo>
                <a:lnTo>
                  <a:pt x="566255" y="720926"/>
                </a:lnTo>
                <a:lnTo>
                  <a:pt x="0" y="72092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6597011" y="1869489"/>
            <a:ext cx="9879016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19"/>
              </a:lnSpc>
              <a:spcBef>
                <a:spcPct val="0"/>
              </a:spcBef>
            </a:pPr>
            <a:r>
              <a:rPr lang="en-US" sz="4766" dirty="0">
                <a:solidFill>
                  <a:srgbClr val="FFFFFF"/>
                </a:solidFill>
                <a:latin typeface="Inter Bold"/>
              </a:rPr>
              <a:t>CHÚNG TÔI MANG ĐẾN...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830047" y="3457016"/>
            <a:ext cx="5856390" cy="563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519"/>
              </a:lnSpc>
              <a:spcBef>
                <a:spcPct val="0"/>
              </a:spcBef>
            </a:pPr>
            <a:r>
              <a:rPr lang="en-US" sz="3274" dirty="0" err="1">
                <a:solidFill>
                  <a:srgbClr val="FFFFFF"/>
                </a:solidFill>
                <a:latin typeface="Inter Bold"/>
              </a:rPr>
              <a:t>Những</a:t>
            </a:r>
            <a:r>
              <a:rPr lang="en-US" sz="3274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74" dirty="0" err="1">
                <a:solidFill>
                  <a:srgbClr val="FFFFFF"/>
                </a:solidFill>
                <a:latin typeface="Inter Bold"/>
              </a:rPr>
              <a:t>sản</a:t>
            </a:r>
            <a:r>
              <a:rPr lang="en-US" sz="3274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74" dirty="0" err="1">
                <a:solidFill>
                  <a:srgbClr val="FFFFFF"/>
                </a:solidFill>
                <a:latin typeface="Inter Bold"/>
              </a:rPr>
              <a:t>phẩm</a:t>
            </a:r>
            <a:r>
              <a:rPr lang="en-US" sz="3274" dirty="0">
                <a:solidFill>
                  <a:srgbClr val="FFFFFF"/>
                </a:solidFill>
                <a:latin typeface="Inter Bold"/>
              </a:rPr>
              <a:t> tốt </a:t>
            </a:r>
            <a:r>
              <a:rPr lang="en-US" sz="3274" dirty="0" err="1">
                <a:solidFill>
                  <a:srgbClr val="FFFFFF"/>
                </a:solidFill>
                <a:latin typeface="Inter Bold"/>
              </a:rPr>
              <a:t>nhất</a:t>
            </a:r>
            <a:endParaRPr lang="en-US" sz="3274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830046" y="5399470"/>
            <a:ext cx="7419353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4519"/>
              </a:lnSpc>
              <a:spcBef>
                <a:spcPct val="0"/>
              </a:spcBef>
            </a:pPr>
            <a:r>
              <a:rPr lang="en-US" sz="3274" dirty="0" err="1">
                <a:solidFill>
                  <a:srgbClr val="FFFFFF"/>
                </a:solidFill>
                <a:latin typeface="Inter Bold"/>
              </a:rPr>
              <a:t>Những</a:t>
            </a:r>
            <a:r>
              <a:rPr lang="en-US" sz="3274" dirty="0">
                <a:solidFill>
                  <a:srgbClr val="FFFFFF"/>
                </a:solidFill>
                <a:latin typeface="Inter Bold"/>
              </a:rPr>
              <a:t> con </a:t>
            </a:r>
            <a:r>
              <a:rPr lang="en-US" sz="3274" dirty="0" err="1">
                <a:solidFill>
                  <a:srgbClr val="FFFFFF"/>
                </a:solidFill>
                <a:latin typeface="Inter Bold"/>
              </a:rPr>
              <a:t>người</a:t>
            </a:r>
            <a:r>
              <a:rPr lang="en-US" sz="3274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vi-VN" sz="3274" dirty="0" smtClean="0">
                <a:solidFill>
                  <a:srgbClr val="FFFFFF"/>
                </a:solidFill>
                <a:latin typeface="Inter Bold"/>
              </a:rPr>
              <a:t>chất lượng</a:t>
            </a:r>
            <a:r>
              <a:rPr lang="en-US" sz="3274" dirty="0" smtClean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74" dirty="0" err="1">
                <a:solidFill>
                  <a:srgbClr val="FFFFFF"/>
                </a:solidFill>
                <a:latin typeface="Inter Bold"/>
              </a:rPr>
              <a:t>nhất</a:t>
            </a:r>
            <a:endParaRPr lang="en-US" sz="3274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830047" y="7305931"/>
            <a:ext cx="6700615" cy="563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519"/>
              </a:lnSpc>
              <a:spcBef>
                <a:spcPct val="0"/>
              </a:spcBef>
            </a:pPr>
            <a:r>
              <a:rPr lang="en-US" sz="3274" dirty="0" err="1">
                <a:solidFill>
                  <a:srgbClr val="FFFFFF"/>
                </a:solidFill>
                <a:latin typeface="Inter Bold"/>
              </a:rPr>
              <a:t>Những</a:t>
            </a:r>
            <a:r>
              <a:rPr lang="en-US" sz="3274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74" dirty="0" err="1">
                <a:solidFill>
                  <a:srgbClr val="FFFFFF"/>
                </a:solidFill>
                <a:latin typeface="Inter Bold"/>
              </a:rPr>
              <a:t>thứ</a:t>
            </a:r>
            <a:r>
              <a:rPr lang="en-US" sz="3274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74" dirty="0" err="1">
                <a:solidFill>
                  <a:srgbClr val="FFFFFF"/>
                </a:solidFill>
                <a:latin typeface="Inter Bold"/>
              </a:rPr>
              <a:t>giá</a:t>
            </a:r>
            <a:r>
              <a:rPr lang="en-US" sz="3274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74" dirty="0" err="1">
                <a:solidFill>
                  <a:srgbClr val="FFFFFF"/>
                </a:solidFill>
                <a:latin typeface="Inter Bold"/>
              </a:rPr>
              <a:t>trị</a:t>
            </a:r>
            <a:r>
              <a:rPr lang="en-US" sz="3274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74" dirty="0" err="1">
                <a:solidFill>
                  <a:srgbClr val="FFFFFF"/>
                </a:solidFill>
                <a:latin typeface="Inter Bold"/>
              </a:rPr>
              <a:t>và</a:t>
            </a:r>
            <a:r>
              <a:rPr lang="en-US" sz="3274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74" dirty="0" err="1">
                <a:solidFill>
                  <a:srgbClr val="FFFFFF"/>
                </a:solidFill>
                <a:latin typeface="Inter Bold"/>
              </a:rPr>
              <a:t>uy</a:t>
            </a:r>
            <a:r>
              <a:rPr lang="en-US" sz="3274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74" dirty="0" err="1">
                <a:solidFill>
                  <a:srgbClr val="FFFFFF"/>
                </a:solidFill>
                <a:latin typeface="Inter Bold"/>
              </a:rPr>
              <a:t>tín</a:t>
            </a:r>
            <a:r>
              <a:rPr lang="en-US" sz="3274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3274" dirty="0" err="1">
                <a:solidFill>
                  <a:srgbClr val="FFFFFF"/>
                </a:solidFill>
                <a:latin typeface="Inter Bold"/>
              </a:rPr>
              <a:t>nhất</a:t>
            </a:r>
            <a:endParaRPr lang="en-US" sz="3274" dirty="0">
              <a:solidFill>
                <a:srgbClr val="FFFFFF"/>
              </a:solidFill>
              <a:latin typeface="Inter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500"/>
                            </p:stCondLst>
                            <p:childTnLst>
                              <p:par>
                                <p:cTn id="3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500"/>
                            </p:stCondLst>
                            <p:childTnLst>
                              <p:par>
                                <p:cTn id="4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6CE6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20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0000"/>
            </a:blip>
            <a:stretch>
              <a:fillRect t="-15582" r="-79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629241" y="739418"/>
            <a:ext cx="2630059" cy="578565"/>
          </a:xfrm>
          <a:custGeom>
            <a:avLst/>
            <a:gdLst/>
            <a:ahLst/>
            <a:cxnLst/>
            <a:rect l="l" t="t" r="r" b="b"/>
            <a:pathLst>
              <a:path w="2630059" h="578565">
                <a:moveTo>
                  <a:pt x="0" y="0"/>
                </a:moveTo>
                <a:lnTo>
                  <a:pt x="2630059" y="0"/>
                </a:lnTo>
                <a:lnTo>
                  <a:pt x="2630059" y="578564"/>
                </a:lnTo>
                <a:lnTo>
                  <a:pt x="0" y="5785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3863201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743"/>
              </a:lnSpc>
              <a:spcBef>
                <a:spcPct val="0"/>
              </a:spcBef>
            </a:pPr>
            <a:r>
              <a:rPr lang="en-US" sz="2230" dirty="0">
                <a:solidFill>
                  <a:srgbClr val="FFFFFF"/>
                </a:solidFill>
                <a:latin typeface="Inter Bold"/>
              </a:rPr>
              <a:t>20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919280" y="1636188"/>
            <a:ext cx="10450651" cy="728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19"/>
              </a:lnSpc>
              <a:spcBef>
                <a:spcPct val="0"/>
              </a:spcBef>
            </a:pPr>
            <a:r>
              <a:rPr lang="en-US" sz="4766" b="1" dirty="0" smtClean="0">
                <a:solidFill>
                  <a:srgbClr val="FFFFFF"/>
                </a:solidFill>
                <a:latin typeface="Inter Bold" panose="020B0604020202020204" charset="0"/>
                <a:ea typeface="Inter Bold" panose="020B0604020202020204" charset="0"/>
              </a:rPr>
              <a:t>SẢN </a:t>
            </a:r>
            <a:r>
              <a:rPr lang="en-US" sz="4766" b="1" dirty="0">
                <a:solidFill>
                  <a:srgbClr val="FFFFFF"/>
                </a:solidFill>
                <a:latin typeface="Inter Bold" panose="020B0604020202020204" charset="0"/>
                <a:ea typeface="Inter Bold" panose="020B0604020202020204" charset="0"/>
              </a:rPr>
              <a:t>PHẨM</a:t>
            </a:r>
          </a:p>
        </p:txBody>
      </p:sp>
      <p:grpSp>
        <p:nvGrpSpPr>
          <p:cNvPr id="27" name="Group 3"/>
          <p:cNvGrpSpPr/>
          <p:nvPr/>
        </p:nvGrpSpPr>
        <p:grpSpPr>
          <a:xfrm>
            <a:off x="3048000" y="3574321"/>
            <a:ext cx="3288819" cy="4724400"/>
            <a:chOff x="0" y="0"/>
            <a:chExt cx="4274726" cy="1670900"/>
          </a:xfrm>
        </p:grpSpPr>
        <p:sp>
          <p:nvSpPr>
            <p:cNvPr id="28" name="Freeform 4"/>
            <p:cNvSpPr/>
            <p:nvPr/>
          </p:nvSpPr>
          <p:spPr>
            <a:xfrm>
              <a:off x="0" y="0"/>
              <a:ext cx="4274726" cy="1670900"/>
            </a:xfrm>
            <a:custGeom>
              <a:avLst/>
              <a:gdLst/>
              <a:ahLst/>
              <a:cxnLst/>
              <a:rect l="l" t="t" r="r" b="b"/>
              <a:pathLst>
                <a:path w="4274726" h="1670900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646573"/>
                  </a:lnTo>
                  <a:cubicBezTo>
                    <a:pt x="4274726" y="1660008"/>
                    <a:pt x="4263834" y="1670900"/>
                    <a:pt x="4250399" y="1670900"/>
                  </a:cubicBezTo>
                  <a:lnTo>
                    <a:pt x="24327" y="1670900"/>
                  </a:lnTo>
                  <a:cubicBezTo>
                    <a:pt x="10891" y="1670900"/>
                    <a:pt x="0" y="1660008"/>
                    <a:pt x="0" y="1646573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25252">
                    <a:alpha val="16000"/>
                  </a:srgbClr>
                </a:gs>
                <a:gs pos="100000">
                  <a:srgbClr val="FFFFFF">
                    <a:alpha val="16000"/>
                  </a:srgbClr>
                </a:gs>
              </a:gsLst>
              <a:lin ang="5400000"/>
            </a:gradFill>
          </p:spPr>
        </p:sp>
        <p:sp>
          <p:nvSpPr>
            <p:cNvPr id="29" name="TextBox 5"/>
            <p:cNvSpPr txBox="1"/>
            <p:nvPr/>
          </p:nvSpPr>
          <p:spPr>
            <a:xfrm>
              <a:off x="0" y="-38100"/>
              <a:ext cx="4274726" cy="1709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57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7877866" y="3551253"/>
            <a:ext cx="2557606" cy="2557606"/>
          </a:xfrm>
          <a:custGeom>
            <a:avLst/>
            <a:gdLst/>
            <a:ahLst/>
            <a:cxnLst/>
            <a:rect l="l" t="t" r="r" b="b"/>
            <a:pathLst>
              <a:path w="2557606" h="2557606">
                <a:moveTo>
                  <a:pt x="0" y="0"/>
                </a:moveTo>
                <a:lnTo>
                  <a:pt x="2557606" y="0"/>
                </a:lnTo>
                <a:lnTo>
                  <a:pt x="2557606" y="2557606"/>
                </a:lnTo>
                <a:lnTo>
                  <a:pt x="0" y="25576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4243314" y="6535902"/>
            <a:ext cx="1033262" cy="478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63"/>
              </a:lnSpc>
              <a:spcBef>
                <a:spcPct val="0"/>
              </a:spcBef>
            </a:pPr>
            <a:r>
              <a:rPr lang="en-US" sz="2799" dirty="0">
                <a:solidFill>
                  <a:srgbClr val="FFFFFF"/>
                </a:solidFill>
                <a:latin typeface="Inter Bold"/>
              </a:rPr>
              <a:t>24/7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119466" y="6604431"/>
            <a:ext cx="2074406" cy="964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63"/>
              </a:lnSpc>
              <a:spcBef>
                <a:spcPct val="0"/>
              </a:spcBef>
            </a:pPr>
            <a:r>
              <a:rPr lang="en-US" sz="2799" dirty="0">
                <a:solidFill>
                  <a:srgbClr val="FFFFFF"/>
                </a:solidFill>
                <a:latin typeface="Inter Bold"/>
              </a:rPr>
              <a:t>Video </a:t>
            </a:r>
            <a:r>
              <a:rPr lang="en-US" sz="2799" dirty="0" err="1">
                <a:solidFill>
                  <a:srgbClr val="FFFFFF"/>
                </a:solidFill>
                <a:latin typeface="Inter Bold"/>
              </a:rPr>
              <a:t>hướng</a:t>
            </a:r>
            <a:r>
              <a:rPr lang="en-US" sz="2799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Inter Bold"/>
              </a:rPr>
              <a:t>dẫn</a:t>
            </a:r>
            <a:endParaRPr lang="en-US" sz="2799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2538531" y="6686111"/>
            <a:ext cx="2074406" cy="478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63"/>
              </a:lnSpc>
              <a:spcBef>
                <a:spcPct val="0"/>
              </a:spcBef>
            </a:pPr>
            <a:r>
              <a:rPr lang="en-US" sz="2799" dirty="0">
                <a:solidFill>
                  <a:srgbClr val="FFFFFF"/>
                </a:solidFill>
                <a:latin typeface="Inter Bold"/>
              </a:rPr>
              <a:t>1 </a:t>
            </a:r>
            <a:r>
              <a:rPr lang="en-US" sz="2799" dirty="0" err="1">
                <a:solidFill>
                  <a:srgbClr val="FFFFFF"/>
                </a:solidFill>
                <a:latin typeface="Inter Bold"/>
              </a:rPr>
              <a:t>lần</a:t>
            </a:r>
            <a:r>
              <a:rPr lang="en-US" sz="2799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Inter Bold"/>
              </a:rPr>
              <a:t>trả</a:t>
            </a:r>
            <a:r>
              <a:rPr lang="en-US" sz="2799" dirty="0">
                <a:solidFill>
                  <a:srgbClr val="FFFFFF"/>
                </a:solidFill>
                <a:latin typeface="Inter Bold"/>
              </a:rPr>
              <a:t> </a:t>
            </a:r>
            <a:r>
              <a:rPr lang="en-US" sz="2799" dirty="0" err="1">
                <a:solidFill>
                  <a:srgbClr val="FFFFFF"/>
                </a:solidFill>
                <a:latin typeface="Inter Bold"/>
              </a:rPr>
              <a:t>phí</a:t>
            </a:r>
            <a:endParaRPr lang="en-US" sz="2799" dirty="0">
              <a:solidFill>
                <a:srgbClr val="FFFFFF"/>
              </a:solidFill>
              <a:latin typeface="Inter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3625525" y="3758527"/>
            <a:ext cx="2268840" cy="2268840"/>
          </a:xfrm>
          <a:custGeom>
            <a:avLst/>
            <a:gdLst/>
            <a:ahLst/>
            <a:cxnLst/>
            <a:rect l="l" t="t" r="r" b="b"/>
            <a:pathLst>
              <a:path w="2268840" h="2268840">
                <a:moveTo>
                  <a:pt x="0" y="0"/>
                </a:moveTo>
                <a:lnTo>
                  <a:pt x="2268840" y="0"/>
                </a:lnTo>
                <a:lnTo>
                  <a:pt x="2268840" y="2268840"/>
                </a:lnTo>
                <a:lnTo>
                  <a:pt x="0" y="22688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17125" y="3847820"/>
            <a:ext cx="1964471" cy="1964471"/>
          </a:xfrm>
          <a:prstGeom prst="rect">
            <a:avLst/>
          </a:prstGeom>
        </p:spPr>
      </p:pic>
      <p:grpSp>
        <p:nvGrpSpPr>
          <p:cNvPr id="30" name="Group 3"/>
          <p:cNvGrpSpPr/>
          <p:nvPr/>
        </p:nvGrpSpPr>
        <p:grpSpPr>
          <a:xfrm>
            <a:off x="7511409" y="3572482"/>
            <a:ext cx="3288819" cy="4724400"/>
            <a:chOff x="0" y="0"/>
            <a:chExt cx="4274726" cy="1670900"/>
          </a:xfrm>
        </p:grpSpPr>
        <p:sp>
          <p:nvSpPr>
            <p:cNvPr id="31" name="Freeform 4"/>
            <p:cNvSpPr/>
            <p:nvPr/>
          </p:nvSpPr>
          <p:spPr>
            <a:xfrm>
              <a:off x="0" y="0"/>
              <a:ext cx="4274726" cy="1670900"/>
            </a:xfrm>
            <a:custGeom>
              <a:avLst/>
              <a:gdLst/>
              <a:ahLst/>
              <a:cxnLst/>
              <a:rect l="l" t="t" r="r" b="b"/>
              <a:pathLst>
                <a:path w="4274726" h="1670900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646573"/>
                  </a:lnTo>
                  <a:cubicBezTo>
                    <a:pt x="4274726" y="1660008"/>
                    <a:pt x="4263834" y="1670900"/>
                    <a:pt x="4250399" y="1670900"/>
                  </a:cubicBezTo>
                  <a:lnTo>
                    <a:pt x="24327" y="1670900"/>
                  </a:lnTo>
                  <a:cubicBezTo>
                    <a:pt x="10891" y="1670900"/>
                    <a:pt x="0" y="1660008"/>
                    <a:pt x="0" y="1646573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25252">
                    <a:alpha val="16000"/>
                  </a:srgbClr>
                </a:gs>
                <a:gs pos="100000">
                  <a:srgbClr val="FFFFFF">
                    <a:alpha val="16000"/>
                  </a:srgbClr>
                </a:gs>
              </a:gsLst>
              <a:lin ang="5400000"/>
            </a:gradFill>
          </p:spPr>
        </p:sp>
        <p:sp>
          <p:nvSpPr>
            <p:cNvPr id="32" name="TextBox 5"/>
            <p:cNvSpPr txBox="1"/>
            <p:nvPr/>
          </p:nvSpPr>
          <p:spPr>
            <a:xfrm>
              <a:off x="0" y="-38100"/>
              <a:ext cx="4274726" cy="1709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57"/>
                </a:lnSpc>
              </a:pPr>
              <a:endParaRPr/>
            </a:p>
          </p:txBody>
        </p:sp>
      </p:grpSp>
      <p:grpSp>
        <p:nvGrpSpPr>
          <p:cNvPr id="36" name="Group 3"/>
          <p:cNvGrpSpPr/>
          <p:nvPr/>
        </p:nvGrpSpPr>
        <p:grpSpPr>
          <a:xfrm>
            <a:off x="11931325" y="3572482"/>
            <a:ext cx="3288819" cy="4724400"/>
            <a:chOff x="0" y="0"/>
            <a:chExt cx="4274726" cy="1670900"/>
          </a:xfrm>
        </p:grpSpPr>
        <p:sp>
          <p:nvSpPr>
            <p:cNvPr id="37" name="Freeform 4"/>
            <p:cNvSpPr/>
            <p:nvPr/>
          </p:nvSpPr>
          <p:spPr>
            <a:xfrm>
              <a:off x="0" y="0"/>
              <a:ext cx="4274726" cy="1670900"/>
            </a:xfrm>
            <a:custGeom>
              <a:avLst/>
              <a:gdLst/>
              <a:ahLst/>
              <a:cxnLst/>
              <a:rect l="l" t="t" r="r" b="b"/>
              <a:pathLst>
                <a:path w="4274726" h="1670900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646573"/>
                  </a:lnTo>
                  <a:cubicBezTo>
                    <a:pt x="4274726" y="1660008"/>
                    <a:pt x="4263834" y="1670900"/>
                    <a:pt x="4250399" y="1670900"/>
                  </a:cubicBezTo>
                  <a:lnTo>
                    <a:pt x="24327" y="1670900"/>
                  </a:lnTo>
                  <a:cubicBezTo>
                    <a:pt x="10891" y="1670900"/>
                    <a:pt x="0" y="1660008"/>
                    <a:pt x="0" y="1646573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525252">
                    <a:alpha val="16000"/>
                  </a:srgbClr>
                </a:gs>
                <a:gs pos="100000">
                  <a:srgbClr val="FFFFFF">
                    <a:alpha val="16000"/>
                  </a:srgbClr>
                </a:gs>
              </a:gsLst>
              <a:lin ang="5400000"/>
            </a:gradFill>
          </p:spPr>
        </p:sp>
        <p:sp>
          <p:nvSpPr>
            <p:cNvPr id="38" name="TextBox 5"/>
            <p:cNvSpPr txBox="1"/>
            <p:nvPr/>
          </p:nvSpPr>
          <p:spPr>
            <a:xfrm>
              <a:off x="0" y="-38100"/>
              <a:ext cx="4274726" cy="1709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57"/>
                </a:lnSpc>
              </a:pPr>
              <a:endParaRPr/>
            </a:p>
          </p:txBody>
        </p:sp>
      </p:grpSp>
      <p:sp>
        <p:nvSpPr>
          <p:cNvPr id="40" name="TextBox 15"/>
          <p:cNvSpPr txBox="1"/>
          <p:nvPr/>
        </p:nvSpPr>
        <p:spPr>
          <a:xfrm>
            <a:off x="1028700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43"/>
              </a:lnSpc>
              <a:spcBef>
                <a:spcPct val="0"/>
              </a:spcBef>
            </a:pPr>
            <a:r>
              <a:rPr lang="en-US" sz="2230" dirty="0" err="1">
                <a:solidFill>
                  <a:srgbClr val="FFFFFF">
                    <a:alpha val="69804"/>
                  </a:srgbClr>
                </a:solidFill>
                <a:latin typeface="Inter Italics"/>
              </a:rPr>
              <a:t>info@atcgroup.tech</a:t>
            </a:r>
            <a:endParaRPr lang="en-US" sz="2230" dirty="0">
              <a:solidFill>
                <a:srgbClr val="FFFFFF">
                  <a:alpha val="69804"/>
                </a:srgbClr>
              </a:solidFill>
              <a:latin typeface="Inter Italics"/>
            </a:endParaRPr>
          </a:p>
        </p:txBody>
      </p:sp>
      <p:sp>
        <p:nvSpPr>
          <p:cNvPr id="41" name="TextBox 16"/>
          <p:cNvSpPr txBox="1"/>
          <p:nvPr/>
        </p:nvSpPr>
        <p:spPr>
          <a:xfrm>
            <a:off x="4719465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 dirty="0">
                <a:solidFill>
                  <a:srgbClr val="FFFFFF">
                    <a:alpha val="69804"/>
                  </a:srgbClr>
                </a:solidFill>
                <a:latin typeface="Inter Italics"/>
              </a:rPr>
              <a:t>+84 899 234 689</a:t>
            </a:r>
          </a:p>
        </p:txBody>
      </p:sp>
      <p:sp>
        <p:nvSpPr>
          <p:cNvPr id="42" name="TextBox 17"/>
          <p:cNvSpPr txBox="1"/>
          <p:nvPr/>
        </p:nvSpPr>
        <p:spPr>
          <a:xfrm>
            <a:off x="8307694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>
                    <a:alpha val="69804"/>
                  </a:srgbClr>
                </a:solidFill>
                <a:latin typeface="Inter Italics"/>
              </a:rPr>
              <a:t>atcgroup.tech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1500"/>
                            </p:stCondLst>
                            <p:childTnLst>
                              <p:par>
                                <p:cTn id="37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500"/>
                            </p:stCondLst>
                            <p:childTnLst>
                              <p:par>
                                <p:cTn id="41" presetID="5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6" grpId="0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CB6CE6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0000"/>
            </a:blip>
            <a:stretch>
              <a:fillRect t="-15582" r="-79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2016464"/>
            <a:ext cx="3162715" cy="695739"/>
          </a:xfrm>
          <a:custGeom>
            <a:avLst/>
            <a:gdLst/>
            <a:ahLst/>
            <a:cxnLst/>
            <a:rect l="l" t="t" r="r" b="b"/>
            <a:pathLst>
              <a:path w="3162715" h="695739">
                <a:moveTo>
                  <a:pt x="0" y="0"/>
                </a:moveTo>
                <a:lnTo>
                  <a:pt x="3162715" y="0"/>
                </a:lnTo>
                <a:lnTo>
                  <a:pt x="3162715" y="695739"/>
                </a:lnTo>
                <a:lnTo>
                  <a:pt x="0" y="6957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3863201" y="9531261"/>
            <a:ext cx="3879487" cy="3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743"/>
              </a:lnSpc>
              <a:spcBef>
                <a:spcPct val="0"/>
              </a:spcBef>
            </a:pPr>
            <a:r>
              <a:rPr lang="en-US" sz="2230">
                <a:solidFill>
                  <a:srgbClr val="FFFFFF"/>
                </a:solidFill>
                <a:latin typeface="Inter Bold"/>
              </a:rPr>
              <a:t>20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729865"/>
            <a:ext cx="10434893" cy="2583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543"/>
              </a:lnSpc>
            </a:pPr>
            <a:r>
              <a:rPr lang="en-US" sz="7530" b="1" spc="459" dirty="0" err="1" smtClean="0">
                <a:solidFill>
                  <a:srgbClr val="FFFFFF"/>
                </a:solidFill>
                <a:latin typeface="Inter" panose="020B0604020202020204" charset="0"/>
                <a:ea typeface="Inter" panose="020B0604020202020204" charset="0"/>
              </a:rPr>
              <a:t>Trân</a:t>
            </a:r>
            <a:r>
              <a:rPr lang="en-US" sz="7530" b="1" spc="459" dirty="0" smtClean="0">
                <a:solidFill>
                  <a:srgbClr val="FFFFFF"/>
                </a:solidFill>
                <a:latin typeface="Inter" panose="020B0604020202020204" charset="0"/>
                <a:ea typeface="Inter" panose="020B0604020202020204" charset="0"/>
              </a:rPr>
              <a:t> </a:t>
            </a:r>
            <a:r>
              <a:rPr lang="en-US" sz="7530" b="1" spc="459" dirty="0" err="1">
                <a:solidFill>
                  <a:srgbClr val="FFFFFF"/>
                </a:solidFill>
                <a:latin typeface="Inter" panose="020B0604020202020204" charset="0"/>
                <a:ea typeface="Inter" panose="020B0604020202020204" charset="0"/>
              </a:rPr>
              <a:t>trọng</a:t>
            </a:r>
            <a:endParaRPr lang="en-US" sz="7530" b="1" spc="459" dirty="0">
              <a:solidFill>
                <a:srgbClr val="FFFFFF"/>
              </a:solidFill>
              <a:latin typeface="Inter" panose="020B0604020202020204" charset="0"/>
              <a:ea typeface="Inter" panose="020B0604020202020204" charset="0"/>
            </a:endParaRPr>
          </a:p>
          <a:p>
            <a:pPr marL="0" lvl="0" indent="0">
              <a:lnSpc>
                <a:spcPts val="10543"/>
              </a:lnSpc>
            </a:pPr>
            <a:r>
              <a:rPr lang="en-US" sz="7530" b="1" spc="459" dirty="0" err="1">
                <a:solidFill>
                  <a:srgbClr val="FFFFFF"/>
                </a:solidFill>
                <a:latin typeface="Inter" panose="020B0604020202020204" charset="0"/>
                <a:ea typeface="Inter" panose="020B0604020202020204" charset="0"/>
              </a:rPr>
              <a:t>Cảm</a:t>
            </a:r>
            <a:r>
              <a:rPr lang="en-US" sz="7530" b="1" spc="459" dirty="0">
                <a:solidFill>
                  <a:srgbClr val="FFFFFF"/>
                </a:solidFill>
                <a:latin typeface="Inter" panose="020B0604020202020204" charset="0"/>
                <a:ea typeface="Inter" panose="020B0604020202020204" charset="0"/>
              </a:rPr>
              <a:t> </a:t>
            </a:r>
            <a:r>
              <a:rPr lang="en-US" sz="7530" b="1" spc="459" dirty="0" err="1">
                <a:solidFill>
                  <a:srgbClr val="FFFFFF"/>
                </a:solidFill>
                <a:latin typeface="Inter" panose="020B0604020202020204" charset="0"/>
                <a:ea typeface="Inter" panose="020B0604020202020204" charset="0"/>
              </a:rPr>
              <a:t>ơn</a:t>
            </a:r>
            <a:r>
              <a:rPr lang="en-US" sz="7530" b="1" spc="459" dirty="0">
                <a:solidFill>
                  <a:srgbClr val="FFFFFF"/>
                </a:solidFill>
                <a:latin typeface="Inter" panose="020B0604020202020204" charset="0"/>
                <a:ea typeface="Inter" panose="020B0604020202020204" charset="0"/>
              </a:rPr>
              <a:t>!!!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668026" y="2450046"/>
            <a:ext cx="8619974" cy="8619974"/>
            <a:chOff x="0" y="0"/>
            <a:chExt cx="3331210" cy="333121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3331210" y="3331210"/>
                  </a:moveTo>
                  <a:lnTo>
                    <a:pt x="0" y="3331210"/>
                  </a:lnTo>
                  <a:cubicBezTo>
                    <a:pt x="0" y="1490980"/>
                    <a:pt x="1490980" y="0"/>
                    <a:pt x="3331210" y="0"/>
                  </a:cubicBezTo>
                  <a:lnTo>
                    <a:pt x="3331210" y="3331210"/>
                  </a:lnTo>
                  <a:close/>
                </a:path>
              </a:pathLst>
            </a:custGeom>
            <a:blipFill>
              <a:blip r:embed="rId5"/>
              <a:stretch>
                <a:fillRect l="-25000" r="-25000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028700" y="5677075"/>
            <a:ext cx="9364819" cy="620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99"/>
              </a:lnSpc>
              <a:spcBef>
                <a:spcPct val="0"/>
              </a:spcBef>
            </a:pPr>
            <a:r>
              <a:rPr lang="en-US" sz="3695" dirty="0">
                <a:solidFill>
                  <a:srgbClr val="4BD1FB"/>
                </a:solidFill>
                <a:latin typeface="Inter"/>
              </a:rPr>
              <a:t>Liên </a:t>
            </a:r>
            <a:r>
              <a:rPr lang="en-US" sz="3695" dirty="0" err="1">
                <a:solidFill>
                  <a:srgbClr val="4BD1FB"/>
                </a:solidFill>
                <a:latin typeface="Inter"/>
              </a:rPr>
              <a:t>hệ</a:t>
            </a:r>
            <a:r>
              <a:rPr lang="en-US" sz="3695" dirty="0">
                <a:solidFill>
                  <a:srgbClr val="4BD1FB"/>
                </a:solidFill>
                <a:latin typeface="Inter"/>
              </a:rPr>
              <a:t> </a:t>
            </a:r>
            <a:r>
              <a:rPr lang="en-US" sz="3695" dirty="0" err="1">
                <a:solidFill>
                  <a:srgbClr val="4BD1FB"/>
                </a:solidFill>
                <a:latin typeface="Inter"/>
              </a:rPr>
              <a:t>với</a:t>
            </a:r>
            <a:r>
              <a:rPr lang="en-US" sz="3695" dirty="0">
                <a:solidFill>
                  <a:srgbClr val="4BD1FB"/>
                </a:solidFill>
                <a:latin typeface="Inter"/>
              </a:rPr>
              <a:t> </a:t>
            </a:r>
            <a:r>
              <a:rPr lang="en-US" sz="3695" dirty="0" err="1">
                <a:solidFill>
                  <a:srgbClr val="4BD1FB"/>
                </a:solidFill>
                <a:latin typeface="Inter"/>
              </a:rPr>
              <a:t>chúng</a:t>
            </a:r>
            <a:r>
              <a:rPr lang="en-US" sz="3695" dirty="0">
                <a:solidFill>
                  <a:srgbClr val="4BD1FB"/>
                </a:solidFill>
                <a:latin typeface="Inter"/>
              </a:rPr>
              <a:t> </a:t>
            </a:r>
            <a:r>
              <a:rPr lang="en-US" sz="3695" dirty="0" err="1">
                <a:solidFill>
                  <a:srgbClr val="4BD1FB"/>
                </a:solidFill>
                <a:latin typeface="Inter"/>
              </a:rPr>
              <a:t>tôi</a:t>
            </a:r>
            <a:endParaRPr lang="en-US" sz="3695" dirty="0">
              <a:solidFill>
                <a:srgbClr val="4BD1FB"/>
              </a:solidFill>
              <a:latin typeface="Inter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037340" y="6608960"/>
            <a:ext cx="673858" cy="673858"/>
          </a:xfrm>
          <a:custGeom>
            <a:avLst/>
            <a:gdLst/>
            <a:ahLst/>
            <a:cxnLst/>
            <a:rect l="l" t="t" r="r" b="b"/>
            <a:pathLst>
              <a:path w="673858" h="673858">
                <a:moveTo>
                  <a:pt x="0" y="0"/>
                </a:moveTo>
                <a:lnTo>
                  <a:pt x="673857" y="0"/>
                </a:lnTo>
                <a:lnTo>
                  <a:pt x="673857" y="673857"/>
                </a:lnTo>
                <a:lnTo>
                  <a:pt x="0" y="67385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28700" y="7588039"/>
            <a:ext cx="682497" cy="682497"/>
          </a:xfrm>
          <a:custGeom>
            <a:avLst/>
            <a:gdLst/>
            <a:ahLst/>
            <a:cxnLst/>
            <a:rect l="l" t="t" r="r" b="b"/>
            <a:pathLst>
              <a:path w="682497" h="682497">
                <a:moveTo>
                  <a:pt x="0" y="0"/>
                </a:moveTo>
                <a:lnTo>
                  <a:pt x="682497" y="0"/>
                </a:lnTo>
                <a:lnTo>
                  <a:pt x="682497" y="682497"/>
                </a:lnTo>
                <a:lnTo>
                  <a:pt x="0" y="6824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874887" y="7711544"/>
            <a:ext cx="5437025" cy="435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449"/>
              </a:lnSpc>
              <a:spcBef>
                <a:spcPct val="0"/>
              </a:spcBef>
            </a:pPr>
            <a:r>
              <a:rPr lang="en-US" sz="2874" spc="143" dirty="0" err="1">
                <a:solidFill>
                  <a:srgbClr val="FFFBFB"/>
                </a:solidFill>
                <a:latin typeface="DM Sans"/>
              </a:rPr>
              <a:t>info@atcgroup.tech</a:t>
            </a:r>
            <a:endParaRPr lang="en-US" sz="2874" spc="143" dirty="0">
              <a:solidFill>
                <a:srgbClr val="FFFBFB"/>
              </a:solidFill>
              <a:latin typeface="DM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874887" y="6760033"/>
            <a:ext cx="3972313" cy="435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449"/>
              </a:lnSpc>
              <a:spcBef>
                <a:spcPct val="0"/>
              </a:spcBef>
            </a:pPr>
            <a:r>
              <a:rPr lang="en-US" sz="2874" spc="143" dirty="0">
                <a:solidFill>
                  <a:srgbClr val="FFFBFB"/>
                </a:solidFill>
                <a:latin typeface="DM Sans"/>
              </a:rPr>
              <a:t>+84 899 234 689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618" y="2151706"/>
            <a:ext cx="1997582" cy="13406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485</Words>
  <Application>Microsoft Office PowerPoint</Application>
  <PresentationFormat>Custom</PresentationFormat>
  <Paragraphs>139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DM Sans</vt:lpstr>
      <vt:lpstr>Inter Italics</vt:lpstr>
      <vt:lpstr>Arial</vt:lpstr>
      <vt:lpstr>Inter Bold</vt:lpstr>
      <vt:lpstr>Calibri</vt:lpstr>
      <vt:lpstr>Now Bold</vt:lpstr>
      <vt:lpstr>Inter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</dc:title>
  <dc:creator>Thien Pham</dc:creator>
  <cp:lastModifiedBy>ZBOOK</cp:lastModifiedBy>
  <cp:revision>18</cp:revision>
  <dcterms:created xsi:type="dcterms:W3CDTF">2006-08-16T00:00:00Z</dcterms:created>
  <dcterms:modified xsi:type="dcterms:W3CDTF">2024-03-28T04:44:53Z</dcterms:modified>
  <dc:identifier>DAGAt6Tix5M</dc:identifier>
</cp:coreProperties>
</file>